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-38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65864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256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788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6409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5645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0605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5888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5443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21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379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43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8135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2474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6288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8632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167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8729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B8BF50E-DC03-4025-9AAA-83D47B2AB917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0D430AD-2541-4D09-9A40-A16E5B967E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322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688318" y="1622961"/>
            <a:ext cx="9315779" cy="2319128"/>
          </a:xfrm>
        </p:spPr>
        <p:txBody>
          <a:bodyPr>
            <a:noAutofit/>
          </a:bodyPr>
          <a:lstStyle/>
          <a:p>
            <a:r>
              <a:rPr lang="ru-RU" sz="4800" b="1" dirty="0"/>
              <a:t>МЕТОДИЧЕСКАЯ РАЗРАБОТКА 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>урока теоретического обучения по теме:</a:t>
            </a:r>
            <a:br>
              <a:rPr lang="ru-RU" sz="4800" dirty="0"/>
            </a:br>
            <a:r>
              <a:rPr lang="ru-RU" sz="4800" b="1" dirty="0"/>
              <a:t>«Накануне мировой войны»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1244319" y="5043723"/>
            <a:ext cx="9755187" cy="5503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«Вторая мировая война. Великая Отечественная война» рабочей программы общеобразовательной учебной дисциплины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6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256" y="1011702"/>
            <a:ext cx="10396882" cy="115814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Политика «умиротворения агрессора» и переход Германии к решительным действиям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8025886" y="1741715"/>
            <a:ext cx="2753818" cy="364422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002724" y="2818138"/>
            <a:ext cx="3758687" cy="3311189"/>
          </a:xfrm>
        </p:spPr>
        <p:txBody>
          <a:bodyPr/>
          <a:lstStyle/>
          <a:p>
            <a:r>
              <a:rPr lang="ru-RU" dirty="0" smtClean="0"/>
              <a:t>Я привез мир своему поколению! (</a:t>
            </a:r>
            <a:r>
              <a:rPr lang="ru-RU" dirty="0" err="1" smtClean="0"/>
              <a:t>невилл</a:t>
            </a:r>
            <a:r>
              <a:rPr lang="ru-RU" dirty="0" smtClean="0"/>
              <a:t> Чемберлен, Премьер-министр </a:t>
            </a:r>
            <a:r>
              <a:rPr lang="ru-RU" dirty="0" err="1" smtClean="0"/>
              <a:t>великобритании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Блок-схема: память с посл. доступом 4"/>
          <p:cNvSpPr/>
          <p:nvPr/>
        </p:nvSpPr>
        <p:spPr>
          <a:xfrm>
            <a:off x="3570514" y="2496457"/>
            <a:ext cx="4223657" cy="2148115"/>
          </a:xfrm>
          <a:prstGeom prst="flowChartMagnetic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609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Аншлюс </a:t>
            </a:r>
            <a:r>
              <a:rPr lang="ru-RU" dirty="0" err="1" smtClean="0"/>
              <a:t>австрии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1371" y="1874998"/>
            <a:ext cx="3418293" cy="4091125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531000" y="916767"/>
            <a:ext cx="5086538" cy="3311189"/>
          </a:xfrm>
        </p:spPr>
        <p:txBody>
          <a:bodyPr/>
          <a:lstStyle/>
          <a:p>
            <a:r>
              <a:rPr lang="ru-RU" dirty="0" smtClean="0"/>
              <a:t>Жители вены приветствуют А. Гитлера</a:t>
            </a:r>
          </a:p>
          <a:p>
            <a:r>
              <a:rPr lang="ru-RU" dirty="0" smtClean="0"/>
              <a:t>Карикатура на Аншлюс Австрии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1" y="2136384"/>
            <a:ext cx="5445126" cy="382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487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415" y="317546"/>
            <a:ext cx="10374923" cy="11581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Участники «Мюнхенского сговора»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873827" y="1475686"/>
            <a:ext cx="5915185" cy="484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1419" y="3401223"/>
            <a:ext cx="1383324" cy="99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417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Советская карикатура на Мюнхенский сговор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8627" y="1843940"/>
            <a:ext cx="5871230" cy="4438650"/>
          </a:xfrm>
        </p:spPr>
      </p:pic>
    </p:spTree>
    <p:extLst>
      <p:ext uri="{BB962C8B-B14F-4D97-AF65-F5344CB8AC3E}">
        <p14:creationId xmlns:p14="http://schemas.microsoft.com/office/powerpoint/2010/main" xmlns="" val="393459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Вступление немецких войск в Чехословакию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0082" y="2180251"/>
            <a:ext cx="5958414" cy="3843177"/>
          </a:xfrm>
        </p:spPr>
      </p:pic>
    </p:spTree>
    <p:extLst>
      <p:ext uri="{BB962C8B-B14F-4D97-AF65-F5344CB8AC3E}">
        <p14:creationId xmlns:p14="http://schemas.microsoft.com/office/powerpoint/2010/main" xmlns="" val="36499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830" y="1135744"/>
            <a:ext cx="10396882" cy="11581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Нарастание угрозы войны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СССР необходимо было найти союзников в одном из двух других центров силы</a:t>
            </a:r>
            <a:endParaRPr lang="ru-RU" sz="31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359827127"/>
              </p:ext>
            </p:extLst>
          </p:nvPr>
        </p:nvGraphicFramePr>
        <p:xfrm>
          <a:off x="1921841" y="3020644"/>
          <a:ext cx="7773701" cy="2117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09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09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91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616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57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Германия, Италия, Япония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США, Великобритания, Франция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СССР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98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Договор о ненападении между Германией и СССР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859973" y="2063749"/>
            <a:ext cx="4415366" cy="331152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0171" y="1924426"/>
            <a:ext cx="4277911" cy="3450848"/>
          </a:xfrm>
        </p:spPr>
      </p:pic>
    </p:spTree>
    <p:extLst>
      <p:ext uri="{BB962C8B-B14F-4D97-AF65-F5344CB8AC3E}">
        <p14:creationId xmlns:p14="http://schemas.microsoft.com/office/powerpoint/2010/main" xmlns="" val="7377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221343"/>
            <a:ext cx="10396882" cy="1151965"/>
          </a:xfrm>
        </p:spPr>
        <p:txBody>
          <a:bodyPr/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685800" y="1088571"/>
            <a:ext cx="10394707" cy="5050971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Перед началом Второй мировой войны в мире существовало три центра силы: страны-агрессоры, западные демократические страны и Советский Союз.</a:t>
            </a:r>
          </a:p>
          <a:p>
            <a:pPr lvl="0" algn="r"/>
            <a:r>
              <a:rPr lang="ru-RU" dirty="0"/>
              <a:t>К странам-агрессорам причисляются Германия, Италия и Япония. Их главной цель был захват территорий других стран. </a:t>
            </a:r>
          </a:p>
          <a:p>
            <a:pPr lvl="0"/>
            <a:r>
              <a:rPr lang="ru-RU" dirty="0"/>
              <a:t>Руководство Германии еще в 1937 -1938 гг. взяло курс на развязывание большой войны. К началу Второй мировой войны Германия приобрела мощный военно-экономический потенциал. </a:t>
            </a:r>
          </a:p>
          <a:p>
            <a:pPr lvl="0" algn="r"/>
            <a:r>
              <a:rPr lang="ru-RU" dirty="0"/>
              <a:t>Западные демократические страны (США, Великобритания и Франция) составляли второй центр силы. Они проводили «политику умиротворения агрессора», чтобы военная мощь Германии не обратилась против них, и таким образом разрешили агрессору захватить Австрию и часть Чехословакии. Их скрытой целью было стравить Германию и СССР.</a:t>
            </a:r>
          </a:p>
          <a:p>
            <a:r>
              <a:rPr lang="ru-RU" dirty="0"/>
              <a:t>СССР перед войной искал союзников и, после неудачи в переговорах с Францией и Великобританией, заключил «пакт о ненападении» с Германией. Германия этот договор впоследствии нарушит.</a:t>
            </a:r>
          </a:p>
        </p:txBody>
      </p:sp>
    </p:spTree>
    <p:extLst>
      <p:ext uri="{BB962C8B-B14F-4D97-AF65-F5344CB8AC3E}">
        <p14:creationId xmlns:p14="http://schemas.microsoft.com/office/powerpoint/2010/main" xmlns="" val="359102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8899" y="1700539"/>
            <a:ext cx="5555343" cy="4482547"/>
          </a:xfrm>
        </p:spPr>
        <p:txBody>
          <a:bodyPr/>
          <a:lstStyle/>
          <a:p>
            <a:r>
              <a:rPr lang="ru-RU" dirty="0" smtClean="0"/>
              <a:t>пронаблюдать </a:t>
            </a:r>
            <a:r>
              <a:rPr lang="ru-RU" dirty="0"/>
              <a:t>развитие экономики и военно-промышленного комплекса Германии с 1933 по 1939 гг.</a:t>
            </a:r>
          </a:p>
          <a:p>
            <a:r>
              <a:rPr lang="ru-RU" dirty="0"/>
              <a:t>Цель домашнего задания: узнать, каким образом Германия стала экономически развитой и мощной военной державой за шесть лет с начала правления Гитлера до начала Второй мировой войны.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87143" y="2004786"/>
            <a:ext cx="4535714" cy="326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397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863" y="1019287"/>
            <a:ext cx="10953972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 достиг своей цели, поскольку </a:t>
            </a:r>
            <a:r>
              <a:rPr lang="ru-RU" dirty="0" smtClean="0"/>
              <a:t>выполнены условия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56708" y="2191347"/>
            <a:ext cx="10663518" cy="4101877"/>
          </a:xfrm>
        </p:spPr>
        <p:txBody>
          <a:bodyPr>
            <a:normAutofit/>
          </a:bodyPr>
          <a:lstStyle/>
          <a:p>
            <a:r>
              <a:rPr lang="ru-RU" dirty="0" smtClean="0"/>
              <a:t>- </a:t>
            </a:r>
            <a:r>
              <a:rPr lang="ru-RU" dirty="0" smtClean="0"/>
              <a:t>Доступность обеспечена разнообразием видов учебной деятельности, формулировкой вопросов, объёмом отобранного для изучения материала. Студенты дают ответы на вопросы по теме занятия.</a:t>
            </a:r>
          </a:p>
          <a:p>
            <a:r>
              <a:rPr lang="ru-RU" dirty="0" smtClean="0"/>
              <a:t>- Значимость для общего развития, для формирования предметных и иных компетенций;</a:t>
            </a:r>
          </a:p>
          <a:p>
            <a:r>
              <a:rPr lang="ru-RU" dirty="0" smtClean="0"/>
              <a:t>- Доказательность – сделаны выводы по уроку, студентами выполнена практическая работа, часть из них получила оценки.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679" y="258184"/>
            <a:ext cx="10396882" cy="1151965"/>
          </a:xfrm>
        </p:spPr>
        <p:txBody>
          <a:bodyPr/>
          <a:lstStyle/>
          <a:p>
            <a:pPr algn="ctr"/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5154" y="962810"/>
            <a:ext cx="11532198" cy="574458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Тип </a:t>
            </a:r>
            <a:r>
              <a:rPr lang="ru-RU" sz="2400" dirty="0" smtClean="0"/>
              <a:t>урока: Урок открытия новых знаний</a:t>
            </a:r>
          </a:p>
          <a:p>
            <a:r>
              <a:rPr lang="ru-RU" sz="2400" dirty="0" smtClean="0"/>
              <a:t>Вид урока: Проблемная лекция с практической работой</a:t>
            </a:r>
          </a:p>
          <a:p>
            <a:r>
              <a:rPr lang="ru-RU" sz="2400" dirty="0" smtClean="0"/>
              <a:t>Тема урока: «Накануне мировой войны»</a:t>
            </a:r>
          </a:p>
          <a:p>
            <a:r>
              <a:rPr lang="ru-RU" sz="2400" dirty="0" smtClean="0"/>
              <a:t>Цель занятия с позиций педагога: развитие способности у обучающихся осмысливать причины одного из важнейших исторических событий – Второй мировой войны.</a:t>
            </a:r>
          </a:p>
          <a:p>
            <a:r>
              <a:rPr lang="ru-RU" sz="2400" dirty="0" smtClean="0"/>
              <a:t>Цель занятия с позиций студентов: в результате изучения данной темы студенты смогут поддержать продуктивный разговор о причинах Второй мировой войны.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120" y="2675932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111889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487" y="0"/>
            <a:ext cx="10396882" cy="1151965"/>
          </a:xfrm>
        </p:spPr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957943"/>
            <a:ext cx="10394707" cy="550091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«Советское государство и общество в 1920-1930-е годы»</a:t>
            </a:r>
          </a:p>
          <a:p>
            <a:r>
              <a:rPr lang="ru-RU" dirty="0"/>
              <a:t>1)	Как государство управляло экономикой в 1920-1930-е годы?</a:t>
            </a:r>
          </a:p>
          <a:p>
            <a:r>
              <a:rPr lang="ru-RU" dirty="0"/>
              <a:t>2)	Могли ли крестьяне и рабочие выбирать себе место работы?</a:t>
            </a:r>
          </a:p>
          <a:p>
            <a:r>
              <a:rPr lang="ru-RU" dirty="0"/>
              <a:t>3)	Как сильно влияла идеология на все сферы жизни советского гражданина?</a:t>
            </a:r>
          </a:p>
          <a:p>
            <a:r>
              <a:rPr lang="ru-RU" dirty="0"/>
              <a:t>4)	Кто к началу 1930-х годов стал полноправным единоличным главой государства?</a:t>
            </a:r>
          </a:p>
          <a:p>
            <a:r>
              <a:rPr lang="ru-RU" dirty="0"/>
              <a:t>5)	Каковы были причины установления в СССР единоличной власти И. Сталина?</a:t>
            </a:r>
          </a:p>
          <a:p>
            <a:r>
              <a:rPr lang="ru-RU" dirty="0"/>
              <a:t>6)	Как называлось возвеличивание личности И. Сталина и позиционирование его как беспрекословного лидера СССР?</a:t>
            </a:r>
          </a:p>
          <a:p>
            <a:r>
              <a:rPr lang="ru-RU" dirty="0"/>
              <a:t>7)	Что такое «репрессии»?</a:t>
            </a:r>
          </a:p>
          <a:p>
            <a:r>
              <a:rPr lang="ru-RU" dirty="0"/>
              <a:t>8)	Убийство какого деятеля стало толчком к развитию репрессий?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304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801" y="366486"/>
            <a:ext cx="10396882" cy="1151965"/>
          </a:xfrm>
        </p:spPr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5404" y="1518451"/>
            <a:ext cx="10394707" cy="437434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«Советское </a:t>
            </a:r>
            <a:r>
              <a:rPr lang="ru-RU" dirty="0"/>
              <a:t>государство и общество в 1920-1930-е годы»</a:t>
            </a:r>
          </a:p>
          <a:p>
            <a:r>
              <a:rPr lang="ru-RU" dirty="0" smtClean="0"/>
              <a:t>9)  Как </a:t>
            </a:r>
            <a:r>
              <a:rPr lang="ru-RU" dirty="0"/>
              <a:t>называется пик репрессий и на какие годы он пришелся?</a:t>
            </a:r>
          </a:p>
          <a:p>
            <a:r>
              <a:rPr lang="ru-RU" dirty="0"/>
              <a:t>10)	Кто был казнен в связи с «делом военных»?</a:t>
            </a:r>
          </a:p>
          <a:p>
            <a:r>
              <a:rPr lang="ru-RU" dirty="0"/>
              <a:t>11)	Каких целей придерживались власти, проводя репрессии?</a:t>
            </a:r>
          </a:p>
          <a:p>
            <a:r>
              <a:rPr lang="ru-RU" dirty="0"/>
              <a:t>12)	Признал ли И. Сталин ошибки в проведении репрессий?</a:t>
            </a:r>
          </a:p>
          <a:p>
            <a:r>
              <a:rPr lang="ru-RU" dirty="0"/>
              <a:t>13)	Кто стал лидером НКВД в 1938 году?</a:t>
            </a:r>
          </a:p>
          <a:p>
            <a:r>
              <a:rPr lang="ru-RU" dirty="0"/>
              <a:t>14)	Какой социальный слой стал преобладающим в 1930-х годах?</a:t>
            </a:r>
          </a:p>
          <a:p>
            <a:r>
              <a:rPr lang="ru-RU" dirty="0"/>
              <a:t>15)	Кто такие «стахановцы»?</a:t>
            </a:r>
          </a:p>
          <a:p>
            <a:r>
              <a:rPr lang="ru-RU" dirty="0"/>
              <a:t>16)	Каковы были итоги развития СССР в 1930-е годы?</a:t>
            </a:r>
          </a:p>
          <a:p>
            <a:r>
              <a:rPr lang="ru-RU" dirty="0"/>
              <a:t>17)	Что гарантировала Конституция, принятая в 1936 году?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6452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3105" y="320040"/>
            <a:ext cx="6435761" cy="1151965"/>
          </a:xfrm>
        </p:spPr>
        <p:txBody>
          <a:bodyPr/>
          <a:lstStyle/>
          <a:p>
            <a:pPr algn="ctr"/>
            <a:r>
              <a:rPr lang="ru-RU" dirty="0" smtClean="0"/>
              <a:t>Мотивация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7882" y="925158"/>
            <a:ext cx="4948518" cy="479791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Вопрос к студентам: «Участвовали ли ваши предки в Великой Отечественной войне</a:t>
            </a:r>
            <a:r>
              <a:rPr lang="ru-RU" sz="3600" dirty="0" smtClean="0"/>
              <a:t>?»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5208" y="1770571"/>
            <a:ext cx="5668276" cy="318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14205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Этот урок необходим, потому что: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698172"/>
            <a:ext cx="10394707" cy="4702628"/>
          </a:xfrm>
        </p:spPr>
        <p:txBody>
          <a:bodyPr/>
          <a:lstStyle/>
          <a:p>
            <a:r>
              <a:rPr lang="ru-RU" dirty="0" smtClean="0"/>
              <a:t> приближается день победы;</a:t>
            </a:r>
          </a:p>
          <a:p>
            <a:r>
              <a:rPr lang="ru-RU" dirty="0" smtClean="0"/>
              <a:t> наши судьбы тесно связаны с судьбами наших предков, многие из которых воевали на войне или тем или иным образом стали ее жертвами;</a:t>
            </a:r>
          </a:p>
          <a:p>
            <a:r>
              <a:rPr lang="ru-RU" dirty="0" smtClean="0"/>
              <a:t>Знание того, через что пришлось пройти людям во второй мировой войне, поможет относиться к ним с большим уважением;</a:t>
            </a:r>
          </a:p>
          <a:p>
            <a:r>
              <a:rPr lang="ru-RU" dirty="0" smtClean="0"/>
              <a:t>Вторая мировая война является одним из самых значимых событий отечественной и мировой истории.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840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 изучение материала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683657"/>
            <a:ext cx="10394707" cy="4746171"/>
          </a:xfrm>
        </p:spPr>
        <p:txBody>
          <a:bodyPr/>
          <a:lstStyle/>
          <a:p>
            <a:r>
              <a:rPr lang="ru-RU" dirty="0"/>
              <a:t>1) Мир в конце 1930-х годов: три центра силы.</a:t>
            </a:r>
          </a:p>
          <a:p>
            <a:r>
              <a:rPr lang="ru-RU" dirty="0"/>
              <a:t>2) Политика «умиротворения»  агрессора  и  переход  Германии  к решительным  действиям.  </a:t>
            </a:r>
          </a:p>
          <a:p>
            <a:r>
              <a:rPr lang="ru-RU" dirty="0"/>
              <a:t>3) Нарастание угрозы войны.  </a:t>
            </a:r>
          </a:p>
          <a:p>
            <a:r>
              <a:rPr lang="ru-RU" dirty="0"/>
              <a:t>4) Выводы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5) Практическая работа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355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974972" y="0"/>
            <a:ext cx="9547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49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Мир в конце 1930-х годов: Три центра силы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2958249380"/>
              </p:ext>
            </p:extLst>
          </p:nvPr>
        </p:nvGraphicFramePr>
        <p:xfrm>
          <a:off x="2046514" y="2040965"/>
          <a:ext cx="7257143" cy="36196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8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18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195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15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90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Германия, Италия, Япония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США, Великобритания, Франция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СССР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589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- военные захваты чужих территорий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сохранение прежних лидирующих позиций в мире;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«умиротворение» и перенаправление внимания агрессоров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поиск союзников;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 подготовка к вероятной войне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118897" y="259158"/>
            <a:ext cx="14558264" cy="59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75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129</TotalTime>
  <Words>647</Words>
  <Application>Microsoft Office PowerPoint</Application>
  <PresentationFormat>Произвольный</PresentationFormat>
  <Paragraphs>84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Главное мероприятие</vt:lpstr>
      <vt:lpstr>МЕТОДИЧЕСКАЯ РАЗРАБОТКА  урока теоретического обучения по теме: «Накануне мировой войны»</vt:lpstr>
      <vt:lpstr>План урока</vt:lpstr>
      <vt:lpstr>Проверка домашнего задания</vt:lpstr>
      <vt:lpstr>Проверка домашнего задания</vt:lpstr>
      <vt:lpstr>Мотивация</vt:lpstr>
      <vt:lpstr>Этот урок необходим, потому что:</vt:lpstr>
      <vt:lpstr>План изучение материала</vt:lpstr>
      <vt:lpstr>Слайд 8</vt:lpstr>
      <vt:lpstr>Мир в конце 1930-х годов: Три центра силы</vt:lpstr>
      <vt:lpstr>Политика «умиротворения агрессора» и переход Германии к решительным действиям </vt:lpstr>
      <vt:lpstr>Аншлюс австрии</vt:lpstr>
      <vt:lpstr>Участники «Мюнхенского сговора»</vt:lpstr>
      <vt:lpstr>Советская карикатура на Мюнхенский сговор</vt:lpstr>
      <vt:lpstr>Вступление немецких войск в Чехословакию</vt:lpstr>
      <vt:lpstr>Нарастание угрозы войны  СССР необходимо было найти союзников в одном из двух других центров силы</vt:lpstr>
      <vt:lpstr>Договор о ненападении между Германией и СССР</vt:lpstr>
      <vt:lpstr>Выводы</vt:lpstr>
      <vt:lpstr>Домашнее задание</vt:lpstr>
      <vt:lpstr>урок  достиг своей цели, поскольку выполнены условия 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на тему «Накануне мировой войны»</dc:title>
  <dc:creator>admin</dc:creator>
  <cp:lastModifiedBy>Студент</cp:lastModifiedBy>
  <cp:revision>17</cp:revision>
  <dcterms:created xsi:type="dcterms:W3CDTF">2018-04-25T06:39:45Z</dcterms:created>
  <dcterms:modified xsi:type="dcterms:W3CDTF">2018-05-14T08:43:34Z</dcterms:modified>
</cp:coreProperties>
</file>