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3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351" autoAdjust="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152C1-6922-4565-A600-E2B4989E5587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76D84-5CA5-45AE-A20B-74456A526E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Вышний Волочёк — город в Тверской области России. Основан в 1471 году. Получил статус города в 1770 году.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6D84-5CA5-45AE-A20B-74456A526E1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dirty="0" smtClean="0">
                <a:effectLst/>
                <a:latin typeface="Times New Roman" pitchFamily="18" charset="0"/>
                <a:cs typeface="Times New Roman" pitchFamily="18" charset="0"/>
              </a:rPr>
              <a:t>Собор Богоявления Господня 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— православный собор в Вышнем Волочке.</a:t>
            </a:r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6D84-5CA5-45AE-A20B-74456A526E1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ru-RU" sz="1200" b="0" dirty="0" smtClean="0">
                <a:effectLst/>
                <a:latin typeface="Times New Roman" pitchFamily="18" charset="0"/>
                <a:cs typeface="Times New Roman" pitchFamily="18" charset="0"/>
              </a:rPr>
              <a:t>Казанский монастырь 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— православный женский монастырь Казанской иконы Божией Матери в Вышнем Волочке.</a:t>
            </a:r>
          </a:p>
          <a:p>
            <a:pPr marL="18288" indent="0" algn="ctr">
              <a:buNone/>
            </a:pP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Расположен в Красном Городке на восточной окраине города.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6D84-5CA5-45AE-A20B-74456A526E1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288" indent="0" algn="just">
              <a:buNone/>
            </a:pPr>
            <a:endParaRPr lang="ru-RU" sz="1200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6D84-5CA5-45AE-A20B-74456A526E1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dirty="0" smtClean="0">
                <a:effectLst/>
                <a:latin typeface="Times New Roman" pitchFamily="18" charset="0"/>
                <a:cs typeface="Times New Roman" pitchFamily="18" charset="0"/>
              </a:rPr>
              <a:t>Усадьба Сердюкова 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в настоящее время представляет собой развалины господского дома М.А. Сердюкова, устроителя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гидросистемы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 в Вышнем Волочке, в стиле раннего барокко.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6D84-5CA5-45AE-A20B-74456A526E1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6D84-5CA5-45AE-A20B-74456A526E1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Иван Васильевич </a:t>
            </a:r>
            <a:r>
              <a:rPr lang="ru-RU" sz="1200" dirty="0" err="1" smtClean="0">
                <a:effectLst/>
                <a:latin typeface="Times New Roman" pitchFamily="18" charset="0"/>
                <a:cs typeface="Times New Roman" pitchFamily="18" charset="0"/>
              </a:rPr>
              <a:t>Шамов</a:t>
            </a:r>
            <a:r>
              <a:rPr lang="ru-RU" sz="1200" dirty="0" smtClean="0">
                <a:effectLst/>
                <a:latin typeface="Times New Roman" pitchFamily="18" charset="0"/>
                <a:cs typeface="Times New Roman" pitchFamily="18" charset="0"/>
              </a:rPr>
              <a:t>, автор </a:t>
            </a:r>
            <a:r>
              <a:rPr lang="ru-RU" sz="1200" smtClean="0">
                <a:effectLst/>
                <a:latin typeface="Times New Roman" pitchFamily="18" charset="0"/>
                <a:cs typeface="Times New Roman" pitchFamily="18" charset="0"/>
              </a:rPr>
              <a:t>стихотворения «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Не в Италии, не в Греции…».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6D84-5CA5-45AE-A20B-74456A526E1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5B8DCC3-1908-4366-AAC7-9E01F1B7D0FF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97C96AF-C76F-4027-8B99-1C4CF4CD17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71934" y="1714488"/>
            <a:ext cx="4867874" cy="4786346"/>
          </a:xfrm>
        </p:spPr>
        <p:txBody>
          <a:bodyPr>
            <a:noAutofit/>
          </a:bodyPr>
          <a:lstStyle/>
          <a:p>
            <a:pPr marL="18288" indent="0" algn="ctr">
              <a:buNone/>
            </a:pP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Входит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самостоятельное муниципальное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образование области — «городской округ Вышний Волочёк», также в городе 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расположен административный центр Вышневолоцкого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муниципального 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района Тверской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области. </a:t>
            </a:r>
            <a:endParaRPr lang="ru-RU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18288" indent="0" algn="ctr">
              <a:buNone/>
            </a:pP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Население — 51403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чел. </a:t>
            </a:r>
            <a:endParaRPr lang="ru-RU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18288" indent="0" algn="ctr">
              <a:buNone/>
            </a:pP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Город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расположен на северо-восточной окраине Валдайской возвышенности, на реке Цне (Вышневолоцкое водохранилище), в 119 км к северо-западу от Твери. Вышний Волочёк находится на 297 километре федеральной дороги «Россия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Москва — Санкт-Петербург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).  </a:t>
            </a:r>
          </a:p>
          <a:p>
            <a:pPr marL="18288" indent="0" algn="ctr">
              <a:buNone/>
            </a:pP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Имеется железнодорожная станция.</a:t>
            </a:r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543800" cy="914400"/>
          </a:xfrm>
        </p:spPr>
        <p:txBody>
          <a:bodyPr/>
          <a:lstStyle/>
          <a:p>
            <a:pPr algn="ctr"/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История  возникновения</a:t>
            </a:r>
            <a:b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Вышнего  Волочка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3ecf15u-9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857364"/>
            <a:ext cx="3697552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261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500430" y="1714488"/>
            <a:ext cx="5429288" cy="4305671"/>
          </a:xfrm>
        </p:spPr>
        <p:txBody>
          <a:bodyPr>
            <a:noAutofit/>
          </a:bodyPr>
          <a:lstStyle/>
          <a:p>
            <a:pPr marL="18288" indent="0" algn="just">
              <a:buNone/>
            </a:pP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Здание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храма построено из кирпича в 1810—1814 годах на острове между двумя рукавами Цны на месте ветхой деревянной церкви во имя Богоявления Господня с приделом архистратига Михаила. </a:t>
            </a:r>
            <a:endParaRPr lang="ru-RU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18288" indent="0" algn="just">
              <a:buNone/>
            </a:pP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1864—1866 годах собор был основательно 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перестроен. От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первоначального объёма сохранились части восточной и западной стен, превращенные в столбы, южная и северная стены, возможно, частично световой барабан, опирающийся на четыре столба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18288" indent="0" algn="just">
              <a:buNone/>
            </a:pP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1931 году собор был закрыт, но не разрушен, здание использовалось в складских целях. Вновь открыт храм был не как большинство церквей в конце 1980-х или 1990-е годы, а уже в 1945 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году.</a:t>
            </a:r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57290" y="332656"/>
            <a:ext cx="7446142" cy="914400"/>
          </a:xfrm>
        </p:spPr>
        <p:txBody>
          <a:bodyPr/>
          <a:lstStyle/>
          <a:p>
            <a:pPr algn="ctr"/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Достопримечательности Вышнего </a:t>
            </a: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олочка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800px-Vyshny_Volochek_Epiphany_Cathedr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1357298"/>
            <a:ext cx="3250050" cy="4857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4451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681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214290"/>
            <a:ext cx="7000924" cy="6482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2373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4282" y="642918"/>
            <a:ext cx="8825741" cy="5363561"/>
          </a:xfrm>
        </p:spPr>
        <p:txBody>
          <a:bodyPr>
            <a:noAutofit/>
          </a:bodyPr>
          <a:lstStyle/>
          <a:p>
            <a:pPr marL="18288" indent="0" algn="just">
              <a:buNone/>
            </a:pP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Казанский общежительный 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монастырь был основан в 1881 году из существовавшей с 1872 года женской общины, основанной на средства князя Путятина. Здесь находилась греческая икона, представлявшая поясное изображение Божией Матери без Богомладенца. Эта святая икона сначала была домашней святыней императора </a:t>
            </a:r>
            <a:r>
              <a:rPr lang="ru-RU" sz="2400" dirty="0" err="1">
                <a:effectLst/>
                <a:latin typeface="Times New Roman" pitchFamily="18" charset="0"/>
                <a:cs typeface="Times New Roman" pitchFamily="18" charset="0"/>
              </a:rPr>
              <a:t>Андроника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 III Палеолога, затем пожертвована им </a:t>
            </a:r>
            <a:r>
              <a:rPr lang="ru-RU" sz="2400" dirty="0" err="1">
                <a:effectLst/>
                <a:latin typeface="Times New Roman" pitchFamily="18" charset="0"/>
                <a:cs typeface="Times New Roman" pitchFamily="18" charset="0"/>
              </a:rPr>
              <a:t>Монемвасийской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 обители в </a:t>
            </a:r>
            <a:r>
              <a:rPr lang="ru-RU" sz="2400" dirty="0" err="1">
                <a:effectLst/>
                <a:latin typeface="Times New Roman" pitchFamily="18" charset="0"/>
                <a:cs typeface="Times New Roman" pitchFamily="18" charset="0"/>
              </a:rPr>
              <a:t>Морее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 (Греция); при нападении турок на эту обитель во время вторжения их в 1821 году в Грецию, святая икона была перенесена настоятелем </a:t>
            </a:r>
            <a:r>
              <a:rPr lang="ru-RU" sz="2400" dirty="0" err="1">
                <a:effectLst/>
                <a:latin typeface="Times New Roman" pitchFamily="18" charset="0"/>
                <a:cs typeface="Times New Roman" pitchFamily="18" charset="0"/>
              </a:rPr>
              <a:t>Агапием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 в город </a:t>
            </a:r>
            <a:r>
              <a:rPr lang="ru-RU" sz="2400" dirty="0" err="1">
                <a:effectLst/>
                <a:latin typeface="Times New Roman" pitchFamily="18" charset="0"/>
                <a:cs typeface="Times New Roman" pitchFamily="18" charset="0"/>
              </a:rPr>
              <a:t>Патрас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; после смерти </a:t>
            </a:r>
            <a:r>
              <a:rPr lang="ru-RU" sz="2400" dirty="0" err="1">
                <a:effectLst/>
                <a:latin typeface="Times New Roman" pitchFamily="18" charset="0"/>
                <a:cs typeface="Times New Roman" pitchFamily="18" charset="0"/>
              </a:rPr>
              <a:t>Агапия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 она, по его завещанию, досталась его родственнику, русскому генеральному консулу 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Н.И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effectLst/>
                <a:latin typeface="Times New Roman" pitchFamily="18" charset="0"/>
                <a:cs typeface="Times New Roman" pitchFamily="18" charset="0"/>
              </a:rPr>
              <a:t>Власопуло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, сын которого в 1839 году </a:t>
            </a:r>
            <a:r>
              <a:rPr lang="ru-RU" sz="2400" dirty="0" err="1">
                <a:effectLst/>
                <a:latin typeface="Times New Roman" pitchFamily="18" charset="0"/>
                <a:cs typeface="Times New Roman" pitchFamily="18" charset="0"/>
              </a:rPr>
              <a:t>пожертвововал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 её императору Николаю I; в Санкт-Петербурге святая икона до 1868 года хранилась а Зимнем Дворце, а до 1877 года в Троицком соборе на Петербургской стороне, откуда 1 мая 1877 года она и была перенесена в Казанский монастырь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2373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857884" y="285728"/>
            <a:ext cx="3000396" cy="5072098"/>
          </a:xfrm>
        </p:spPr>
        <p:txBody>
          <a:bodyPr>
            <a:noAutofit/>
          </a:bodyPr>
          <a:lstStyle/>
          <a:p>
            <a:pPr marL="18288" indent="0" algn="just">
              <a:buNone/>
            </a:pP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, в усадьбе можно увидеть главный господский дом, конюшню, служебное здание из красного кирпича – вероятно, единственное сохранившееся здание от целого комплекса винокуренного заводика, функционировавшего в XVIII веке.</a:t>
            </a:r>
          </a:p>
          <a:p>
            <a:pPr marL="18288" indent="0" algn="just">
              <a:buNone/>
            </a:pP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Увы, за 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счёт </a:t>
            </a: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расширения водохранилища в 1940 году большая часть имения была 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затоплена; с </a:t>
            </a: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6 квадратных верст вода разлилась аж на 108 квадратных километров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usadba_serdjuko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500042"/>
            <a:ext cx="5052254" cy="46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82" y="5357826"/>
            <a:ext cx="8572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Данный комплекс ценен за счёт того, что он является одним из самых ранних, сохранившихся в Тверской области.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Предположительно усадебный комплекс был воздвигнут в 1720-1740 годах.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55513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0034" y="1357298"/>
            <a:ext cx="8143932" cy="4929222"/>
          </a:xfrm>
        </p:spPr>
        <p:txBody>
          <a:bodyPr>
            <a:noAutofit/>
          </a:bodyPr>
          <a:lstStyle/>
          <a:p>
            <a:pPr marL="18288" indent="0" algn="just">
              <a:buNone/>
            </a:pP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Родился Иван </a:t>
            </a:r>
            <a:r>
              <a:rPr lang="ru-RU" sz="2400" dirty="0" err="1">
                <a:effectLst/>
                <a:latin typeface="Times New Roman" pitchFamily="18" charset="0"/>
                <a:cs typeface="Times New Roman" pitchFamily="18" charset="0"/>
              </a:rPr>
              <a:t>Шамов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 19 февраля 1918 года в селе </a:t>
            </a:r>
            <a:r>
              <a:rPr lang="ru-RU" sz="2400" dirty="0" err="1">
                <a:effectLst/>
                <a:latin typeface="Times New Roman" pitchFamily="18" charset="0"/>
                <a:cs typeface="Times New Roman" pitchFamily="18" charset="0"/>
              </a:rPr>
              <a:t>Хлыстово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>
                <a:effectLst/>
                <a:latin typeface="Times New Roman" pitchFamily="18" charset="0"/>
                <a:cs typeface="Times New Roman" pitchFamily="18" charset="0"/>
              </a:rPr>
              <a:t>Ракшинского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 района в семье лесника. Детство 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провёл 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на лесных кордонах. Отцу очень хотелось, чтобы сын получил хорошее образование, и поэтому он всячески поощрял 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увлечение книгами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. Семья переехала в другой город. В Моршанск Иван вернулся только в 1942 году для поступления в библиотечный техникум. Учился он отлично и был направлен в Москву для 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учёбы 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в институте. С детства у мальчика была мечта стать 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лётчиком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. Мечта сбылась. Одновременно с учебой в институте он занимался в авиашколе. В 1945 году он закончил 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с отличием и стал 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лётчиком-истребителем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.  В конце Великой Отечественной войны участвовал в обороне Кавказа. После окончания войны остался в 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авиации.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188640"/>
            <a:ext cx="7543800" cy="914400"/>
          </a:xfrm>
        </p:spPr>
        <p:txBody>
          <a:bodyPr/>
          <a:lstStyle/>
          <a:p>
            <a:pPr algn="ctr"/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Иван Васильевич </a:t>
            </a:r>
            <a:r>
              <a:rPr lang="ru-RU" sz="4000" dirty="0" err="1" smtClean="0">
                <a:effectLst/>
                <a:latin typeface="Times New Roman" pitchFamily="18" charset="0"/>
                <a:cs typeface="Times New Roman" pitchFamily="18" charset="0"/>
              </a:rPr>
              <a:t>Шамов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3590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ham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6192" y="642918"/>
            <a:ext cx="4939885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1569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642918"/>
            <a:ext cx="75724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в Италии, не в Греции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Этот дивный старичок.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в России есть Венеция -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Город Вышний Волочёк.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Окружён родными нивами,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Синей чащею лесной.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 smtClean="0"/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Полноводными разливами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зеркальной речкой Цной.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Есть каналы здесь старинные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лагуны, и мосты,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предания былинные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Можешь здесь услышать ты...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1569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453</TotalTime>
  <Words>657</Words>
  <Application>Microsoft Office PowerPoint</Application>
  <PresentationFormat>Экран (4:3)</PresentationFormat>
  <Paragraphs>31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Базовая</vt:lpstr>
      <vt:lpstr>История  возникновения Вышнего  Волочка</vt:lpstr>
      <vt:lpstr>Достопримечательности Вышнего Волочка</vt:lpstr>
      <vt:lpstr>Слайд 3</vt:lpstr>
      <vt:lpstr>Слайд 4</vt:lpstr>
      <vt:lpstr>Слайд 5</vt:lpstr>
      <vt:lpstr>Иван Васильевич Шамов</vt:lpstr>
      <vt:lpstr>Слайд 7</vt:lpstr>
      <vt:lpstr>Слайд 8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Вышний Волочёк</dc:title>
  <dc:creator>User</dc:creator>
  <cp:lastModifiedBy>Елена</cp:lastModifiedBy>
  <cp:revision>29</cp:revision>
  <dcterms:created xsi:type="dcterms:W3CDTF">2016-09-22T17:22:29Z</dcterms:created>
  <dcterms:modified xsi:type="dcterms:W3CDTF">2016-11-08T14:17:49Z</dcterms:modified>
</cp:coreProperties>
</file>