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56" r:id="rId3"/>
    <p:sldId id="292" r:id="rId4"/>
    <p:sldId id="288" r:id="rId5"/>
    <p:sldId id="285" r:id="rId6"/>
    <p:sldId id="287" r:id="rId7"/>
    <p:sldId id="257" r:id="rId8"/>
    <p:sldId id="286" r:id="rId9"/>
    <p:sldId id="281" r:id="rId10"/>
    <p:sldId id="274" r:id="rId11"/>
    <p:sldId id="271" r:id="rId12"/>
    <p:sldId id="258" r:id="rId13"/>
    <p:sldId id="265" r:id="rId14"/>
    <p:sldId id="267" r:id="rId15"/>
    <p:sldId id="268" r:id="rId16"/>
    <p:sldId id="279" r:id="rId17"/>
    <p:sldId id="284" r:id="rId18"/>
    <p:sldId id="272" r:id="rId19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22F"/>
    <a:srgbClr val="1DE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-2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2BB11-1F3B-4581-B77B-994B49E89D6E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C335E-69ED-4854-8EB3-52BC5C6F0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8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C335E-69ED-4854-8EB3-52BC5C6F01D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3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C335E-69ED-4854-8EB3-52BC5C6F01D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3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C335E-69ED-4854-8EB3-52BC5C6F01D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3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C335E-69ED-4854-8EB3-52BC5C6F01D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3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C335E-69ED-4854-8EB3-52BC5C6F01D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3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C335E-69ED-4854-8EB3-52BC5C6F01D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3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8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hyperlink" Target="mailto:priem@tvgsh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219155"/>
            <a:ext cx="1656184" cy="174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5313" y="2134598"/>
            <a:ext cx="64533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Тверская государственная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сельскохозяйственная академия</a:t>
            </a:r>
          </a:p>
          <a:p>
            <a:pPr algn="ctr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ПРИЕМНАЯ КАМПАНИЯ 2023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/>
        </p:nvSpPr>
        <p:spPr>
          <a:xfrm>
            <a:off x="1259632" y="3861716"/>
            <a:ext cx="6840760" cy="2037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6" y="106924"/>
            <a:ext cx="1075835" cy="11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545214" y="195491"/>
            <a:ext cx="0" cy="104327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79240" y="474751"/>
            <a:ext cx="4240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Информация о приёме в магистратуру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6821" y="1813266"/>
            <a:ext cx="1084471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 Narrow" pitchFamily="34" charset="0"/>
              </a:rPr>
              <a:t>Код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7454" y="1813266"/>
            <a:ext cx="2520280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Наименование направления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56227" y="1551048"/>
            <a:ext cx="1723610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Заочная форма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56228" y="1815774"/>
            <a:ext cx="787506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бюджетных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3197" y="1815774"/>
            <a:ext cx="865608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контрактных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559" y="2162352"/>
            <a:ext cx="8784975" cy="16557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33326" y="2341867"/>
            <a:ext cx="1083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35.04.03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1286" y="2341867"/>
            <a:ext cx="2626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Агрохимия и агропочвоведение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6600" y="2335887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06288" y="2311088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743" y="2650624"/>
            <a:ext cx="1083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35.04.04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6527" y="2649645"/>
            <a:ext cx="2626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Агрономия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6600" y="2650192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0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1968" y="2650193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36" y="2998701"/>
            <a:ext cx="1083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35.04.06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5767" y="2998701"/>
            <a:ext cx="2626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Агроинженерия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2160" y="2988194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0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28512" y="3348744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39952" y="1551048"/>
            <a:ext cx="1723610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Очная форма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139953" y="1815774"/>
            <a:ext cx="787506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бюджетных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016922" y="1815774"/>
            <a:ext cx="865608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контрактных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82083" y="2335886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12243" y="2335887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00325" y="2650192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12244" y="2650193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95893" y="2988194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12242" y="2990230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1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679841" y="1419622"/>
            <a:ext cx="1356659" cy="6121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 Narrow" pitchFamily="34" charset="0"/>
              </a:rPr>
              <a:t>Минимальный</a:t>
            </a:r>
            <a:r>
              <a:rPr lang="ru-RU" sz="1400" b="1" dirty="0" smtClean="0">
                <a:latin typeface="Arial Narrow" pitchFamily="34" charset="0"/>
              </a:rPr>
              <a:t> </a:t>
            </a:r>
            <a:r>
              <a:rPr lang="ru-RU" sz="900" b="1" dirty="0" smtClean="0">
                <a:latin typeface="Arial Narrow" pitchFamily="34" charset="0"/>
              </a:rPr>
              <a:t>балл ВИ (междисциплинарный экзамен)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3535" y="3348744"/>
            <a:ext cx="1083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36.04.02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07336" y="3348744"/>
            <a:ext cx="2626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Зоотехния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95892" y="3348744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12241" y="3348743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1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12160" y="3348742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06288" y="2979779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95009" y="2335887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30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95008" y="2652880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30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95008" y="2999453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30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90514" y="3348741"/>
            <a:ext cx="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30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396698" y="3852796"/>
            <a:ext cx="394082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 Narrow" pitchFamily="34" charset="0"/>
              </a:rPr>
              <a:t>5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212973" y="3852796"/>
            <a:ext cx="394082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5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13504" y="3837701"/>
            <a:ext cx="2626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Всего: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6" y="106924"/>
            <a:ext cx="1075835" cy="11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545214" y="195491"/>
            <a:ext cx="0" cy="104327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70812" y="411235"/>
            <a:ext cx="499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Обучение на договорной основе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9559" y="2571751"/>
            <a:ext cx="8064896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ВАЖНО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обучение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можно оплачивать Материнским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капиталом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озможны скидки и рассрочки по оплате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9" y="1347614"/>
            <a:ext cx="8062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 Narrow" pitchFamily="34" charset="0"/>
              </a:rPr>
              <a:t>Стоимость обучения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2023 год</a:t>
            </a:r>
            <a:r>
              <a:rPr lang="ru-RU" sz="1600" b="1" dirty="0" smtClean="0">
                <a:latin typeface="Arial Narrow" pitchFamily="34" charset="0"/>
              </a:rPr>
              <a:t>:</a:t>
            </a:r>
          </a:p>
          <a:p>
            <a:r>
              <a:rPr lang="ru-RU" sz="1600" b="1" dirty="0" smtClean="0">
                <a:latin typeface="Arial Narrow" pitchFamily="34" charset="0"/>
              </a:rPr>
              <a:t>Диапазон стоимости от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38000 до 60000 руб.(заочное) и от 112 600 до 137 520 руб. (очное)</a:t>
            </a:r>
            <a:r>
              <a:rPr lang="ru-RU" sz="1600" b="1" dirty="0" smtClean="0">
                <a:latin typeface="Arial Narrow" pitchFamily="34" charset="0"/>
              </a:rPr>
              <a:t> в год</a:t>
            </a:r>
          </a:p>
          <a:p>
            <a:r>
              <a:rPr lang="ru-RU" sz="1600" b="1" dirty="0" smtClean="0">
                <a:latin typeface="Arial Narrow" pitchFamily="34" charset="0"/>
              </a:rPr>
              <a:t>Существует система скидок! </a:t>
            </a:r>
          </a:p>
        </p:txBody>
      </p:sp>
    </p:spTree>
    <p:extLst>
      <p:ext uri="{BB962C8B-B14F-4D97-AF65-F5344CB8AC3E}">
        <p14:creationId xmlns:p14="http://schemas.microsoft.com/office/powerpoint/2010/main" val="17490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Скругленный прямоугольник 123"/>
          <p:cNvSpPr/>
          <p:nvPr/>
        </p:nvSpPr>
        <p:spPr>
          <a:xfrm>
            <a:off x="6101881" y="3626120"/>
            <a:ext cx="2991257" cy="107028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3059832" y="3633291"/>
            <a:ext cx="2991257" cy="107028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4211" y="3626122"/>
            <a:ext cx="2952860" cy="107028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6" y="106924"/>
            <a:ext cx="1075835" cy="11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545214" y="195491"/>
            <a:ext cx="0" cy="104327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59615" y="474755"/>
            <a:ext cx="5997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Вступительные испытания (ЕГЭ)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6" y="1347618"/>
            <a:ext cx="8573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Минимальное количество баллов ЕГЭ и вступительных испытаний, проводимых Академией самостоятельно, подтверждающее успешное прохождение вступительных испытаний при поступлении на все формы обучения и направления подготовки бакалавриата, специалитета на 2023/2024 учебный год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Результаты ЕГЭ действуют 4 года. Гражданам, решившим поступать в академию с результатами ЕГЭ до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2019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года, необходимо вновь проходить аттестацию.</a:t>
            </a:r>
          </a:p>
          <a:p>
            <a:pPr algn="just"/>
            <a:endParaRPr lang="ru-RU" sz="12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just"/>
            <a:endParaRPr lang="ru-RU" sz="12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07504" y="2499742"/>
            <a:ext cx="2884671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 Narrow" pitchFamily="34" charset="0"/>
              </a:rPr>
              <a:t>Инженерный факультет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127489" y="2494040"/>
            <a:ext cx="2884671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 Narrow" pitchFamily="34" charset="0"/>
              </a:rPr>
              <a:t>Технологический факультет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156176" y="2487405"/>
            <a:ext cx="2884671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 Narrow" pitchFamily="34" charset="0"/>
              </a:rPr>
              <a:t>Экономический факультет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01974" y="2869690"/>
            <a:ext cx="2890194" cy="1981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07504" y="2869690"/>
            <a:ext cx="1552112" cy="1981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Математика (профильная)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659616" y="2860738"/>
            <a:ext cx="252028" cy="207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3" name="Picture 2" descr="C:\Users\Paul\Downloads\ce6b9d3e8ca9e998c931c2d272c1b4a9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92" y="2869689"/>
            <a:ext cx="146751" cy="1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995643" y="2852091"/>
            <a:ext cx="996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27 баллов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093231" y="2888309"/>
            <a:ext cx="2890194" cy="1981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098761" y="2888309"/>
            <a:ext cx="1552112" cy="1981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Математика (профильная)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650873" y="2879357"/>
            <a:ext cx="252028" cy="207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8" name="Picture 2" descr="C:\Users\Paul\Downloads\ce6b9d3e8ca9e998c931c2d272c1b4a9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49" y="2888308"/>
            <a:ext cx="146751" cy="1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4986900" y="2870710"/>
            <a:ext cx="996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27 баллов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132782" y="2884806"/>
            <a:ext cx="2890194" cy="1981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138312" y="2884806"/>
            <a:ext cx="1552112" cy="1981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Математика (профильная)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690424" y="2875854"/>
            <a:ext cx="252028" cy="207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3" name="Picture 2" descr="C:\Users\Paul\Downloads\ce6b9d3e8ca9e998c931c2d272c1b4a9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00" y="2884805"/>
            <a:ext cx="146751" cy="1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8026451" y="2867207"/>
            <a:ext cx="996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27 баллов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01974" y="3300993"/>
            <a:ext cx="2890194" cy="1981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07504" y="3300993"/>
            <a:ext cx="1552112" cy="1981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Русский язык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659616" y="3292041"/>
            <a:ext cx="252028" cy="207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1995643" y="3283394"/>
            <a:ext cx="996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36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баллов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3094120" y="3308955"/>
            <a:ext cx="2890194" cy="1981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3099650" y="3308955"/>
            <a:ext cx="1552112" cy="1981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Русский язык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651762" y="3300003"/>
            <a:ext cx="252028" cy="207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4987789" y="3291356"/>
            <a:ext cx="996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36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баллов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156387" y="3300993"/>
            <a:ext cx="2890194" cy="1981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161917" y="3300993"/>
            <a:ext cx="1552112" cy="1981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Русский язык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7714029" y="3292041"/>
            <a:ext cx="252028" cy="207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8050056" y="3283394"/>
            <a:ext cx="996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36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баллов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101974" y="3753912"/>
            <a:ext cx="2890194" cy="1981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07504" y="3753912"/>
            <a:ext cx="1552112" cy="1981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Физика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659616" y="3744960"/>
            <a:ext cx="252028" cy="207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3" name="Picture 2" descr="C:\Users\Paul\Downloads\ce6b9d3e8ca9e998c931c2d272c1b4a9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92" y="3753911"/>
            <a:ext cx="146751" cy="1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1995643" y="3736313"/>
            <a:ext cx="996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36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баллов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3098739" y="3763458"/>
            <a:ext cx="2890194" cy="1981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3104269" y="3763458"/>
            <a:ext cx="1552112" cy="1981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Биология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4656381" y="3754506"/>
            <a:ext cx="252028" cy="207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4992408" y="3745859"/>
            <a:ext cx="996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36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баллов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127252" y="3793959"/>
            <a:ext cx="2890194" cy="1981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6132782" y="3793959"/>
            <a:ext cx="1552112" cy="1981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Обществознание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7684894" y="3785007"/>
            <a:ext cx="252028" cy="207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TextBox 103"/>
          <p:cNvSpPr txBox="1"/>
          <p:nvPr/>
        </p:nvSpPr>
        <p:spPr>
          <a:xfrm>
            <a:off x="8020921" y="3776360"/>
            <a:ext cx="996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42 балла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101974" y="4359352"/>
            <a:ext cx="2890194" cy="1981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107504" y="4359352"/>
            <a:ext cx="1552112" cy="1981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Информатика и ИКТ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659616" y="4350400"/>
            <a:ext cx="252028" cy="207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TextBox 108"/>
          <p:cNvSpPr txBox="1"/>
          <p:nvPr/>
        </p:nvSpPr>
        <p:spPr>
          <a:xfrm>
            <a:off x="1995643" y="4341753"/>
            <a:ext cx="996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40 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баллов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051573" y="4038151"/>
            <a:ext cx="996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и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ли (на выбор)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3108126" y="4376129"/>
            <a:ext cx="2890194" cy="1981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3113656" y="4376129"/>
            <a:ext cx="1552112" cy="1981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Химия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665768" y="4367177"/>
            <a:ext cx="252028" cy="207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TextBox 115"/>
          <p:cNvSpPr txBox="1"/>
          <p:nvPr/>
        </p:nvSpPr>
        <p:spPr>
          <a:xfrm>
            <a:off x="5001795" y="4358530"/>
            <a:ext cx="996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36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баллов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071558" y="4045322"/>
            <a:ext cx="996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и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ли (на выбор)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6127252" y="4392927"/>
            <a:ext cx="2890194" cy="1981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6132782" y="4392927"/>
            <a:ext cx="1552112" cy="1981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 Narrow" pitchFamily="34" charset="0"/>
              </a:rPr>
              <a:t>Информатика и ИКТ</a:t>
            </a:r>
            <a:endParaRPr lang="ru-RU" sz="900" b="1" dirty="0">
              <a:latin typeface="Arial Narrow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7684894" y="4383975"/>
            <a:ext cx="252028" cy="207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3" name="TextBox 122"/>
          <p:cNvSpPr txBox="1"/>
          <p:nvPr/>
        </p:nvSpPr>
        <p:spPr>
          <a:xfrm>
            <a:off x="8020921" y="4375328"/>
            <a:ext cx="996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40 баллов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103218" y="4102464"/>
            <a:ext cx="996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и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ли (на выбор)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7693689" y="3218873"/>
            <a:ext cx="2927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639070" y="3229800"/>
            <a:ext cx="2927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639276" y="3202029"/>
            <a:ext cx="2927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9" name="Picture 5" descr="C:\Users\Paul\Desktop\png-transparent-dna-profiling-nucleic-acid-double-helix-computer-icons-symbol-miscellaneous-text-logo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18" y="3761492"/>
            <a:ext cx="206412" cy="2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8" descr="C:\Users\Paul\Desktop\png-transparent-test-tubes-chemistry-laboratory-flasks-erlenmeyer-flask-reagents-laboratory-chemistry-tub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59" y="4383975"/>
            <a:ext cx="170071" cy="1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9" descr="C:\Users\Paul\Desktop\mentorship-symbol-computer-icons-learning-personal-development-symbol.jpg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2000" y1="22125" x2="32000" y2="22125"/>
                        <a14:foregroundMark x1="67125" y1="41250" x2="67125" y2="41250"/>
                        <a14:foregroundMark x1="69750" y1="62750" x2="69750" y2="6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29" y="3798042"/>
            <a:ext cx="193837" cy="1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0" descr="C:\Users\Paul\Desktop\laptop-computer-icons-computer-monitors-desktop-computers-display-device-laptop-png-clip-art.png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100000">
                        <a14:foregroundMark x1="31758" y1="61758" x2="31758" y2="61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96" y="4388151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0" descr="C:\Users\Paul\Desktop\laptop-computer-icons-computer-monitors-desktop-computers-display-device-laptop-png-clip-art.png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100000">
                        <a14:foregroundMark x1="31758" y1="61758" x2="31758" y2="61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37" y="4348685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6" y="106924"/>
            <a:ext cx="1075835" cy="11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545214" y="195491"/>
            <a:ext cx="0" cy="104327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79232" y="455520"/>
            <a:ext cx="5564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Перечень необходимых документов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и способы их подачи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611560" y="1347614"/>
            <a:ext cx="6480720" cy="288032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Arial Narrow" pitchFamily="34" charset="0"/>
              </a:rPr>
              <a:t>    Пакет документов для всех абитуриентов РФ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43829" y="1347614"/>
            <a:ext cx="279493" cy="2880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Paul\Desktop\computer-icons-organization-company-table-list-png-clip-art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35055" y1="26484" x2="35055" y2="26484"/>
                        <a14:foregroundMark x1="66813" y1="25604" x2="66813" y2="25604"/>
                        <a14:foregroundMark x1="61538" y1="43187" x2="61538" y2="43187"/>
                        <a14:foregroundMark x1="30659" y1="44945" x2="30659" y2="44945"/>
                        <a14:foregroundMark x1="37692" y1="55495" x2="37692" y2="55495"/>
                        <a14:foregroundMark x1="57143" y1="59121" x2="57143" y2="59121"/>
                        <a14:foregroundMark x1="58901" y1="77582" x2="58901" y2="77582"/>
                        <a14:foregroundMark x1="35055" y1="77582" x2="35055" y2="77582"/>
                        <a14:foregroundMark x1="46593" y1="74945" x2="46593" y2="74945"/>
                        <a14:foregroundMark x1="56264" y1="74945" x2="56264" y2="74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9" y="1387346"/>
            <a:ext cx="194856" cy="1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80296" y="1635650"/>
            <a:ext cx="612068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документ удостоверяющий личность</a:t>
            </a:r>
          </a:p>
          <a:p>
            <a:pPr marL="171450" indent="-171450">
              <a:buFontTx/>
              <a:buChar char="-"/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окумент об образовании</a:t>
            </a:r>
          </a:p>
          <a:p>
            <a:pPr marL="171450" indent="-171450"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СНИЛС</a:t>
            </a:r>
          </a:p>
          <a:p>
            <a:pPr marL="171450" indent="-171450">
              <a:buFontTx/>
              <a:buChar char="-"/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1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фотография 3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X4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документы, подтверждающие льготы/особые права/индивидуальные достижения</a:t>
            </a:r>
          </a:p>
          <a:p>
            <a:pPr marL="171450" indent="-171450">
              <a:buFontTx/>
              <a:buChar char="-"/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Медицинская справка 086/у,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при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поступлении на обучение по направлениям подготовки инженерного и технологического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факультетов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508" y="2859784"/>
            <a:ext cx="8123616" cy="22322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24724" y="2859784"/>
            <a:ext cx="7979724" cy="288032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Arial Narrow" pitchFamily="34" charset="0"/>
              </a:rPr>
              <a:t> </a:t>
            </a:r>
            <a:r>
              <a:rPr lang="ru-RU" sz="1400" b="1" dirty="0" smtClean="0">
                <a:latin typeface="Arial Narrow" pitchFamily="34" charset="0"/>
              </a:rPr>
              <a:t>   Способы подачи документов в 2023 году: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43829" y="2859784"/>
            <a:ext cx="279493" cy="2880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Paul\Desktop\computer-icons-organization-company-table-list-png-clip-art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35055" y1="26484" x2="35055" y2="26484"/>
                        <a14:foregroundMark x1="66813" y1="25604" x2="66813" y2="25604"/>
                        <a14:foregroundMark x1="61538" y1="43187" x2="61538" y2="43187"/>
                        <a14:foregroundMark x1="30659" y1="44945" x2="30659" y2="44945"/>
                        <a14:foregroundMark x1="37692" y1="55495" x2="37692" y2="55495"/>
                        <a14:foregroundMark x1="57143" y1="59121" x2="57143" y2="59121"/>
                        <a14:foregroundMark x1="58901" y1="77582" x2="58901" y2="77582"/>
                        <a14:foregroundMark x1="35055" y1="77582" x2="35055" y2="77582"/>
                        <a14:foregroundMark x1="46593" y1="74945" x2="46593" y2="74945"/>
                        <a14:foregroundMark x1="56264" y1="74945" x2="56264" y2="74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9" y="2906370"/>
            <a:ext cx="194856" cy="1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Блок-схема: альтернативный процесс 15"/>
          <p:cNvSpPr/>
          <p:nvPr/>
        </p:nvSpPr>
        <p:spPr>
          <a:xfrm>
            <a:off x="755576" y="3150609"/>
            <a:ext cx="7732658" cy="32030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- предоставляются в Академию лично поступающим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49896" y="3507855"/>
            <a:ext cx="7704856" cy="36795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- направляются в Академию через операторов  почтовой связи общего пользования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755584" y="3922595"/>
            <a:ext cx="7715101" cy="371733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- направляются в электронной форме посредством электронной  информационной  системы Академии 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749896" y="4362400"/>
            <a:ext cx="7704856" cy="60821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- с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использованием суперсервиса «Поступление в вуз онлайн» посредством федеральной государственной информационной системы «Единый портал государственных и муниципальных услуг (функций)»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(доступен с 20 июня 2023 г.)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60" y="1059582"/>
            <a:ext cx="1700818" cy="170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6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620370" y="3003798"/>
            <a:ext cx="3845784" cy="10403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2200" y="1531362"/>
            <a:ext cx="3845784" cy="10403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6" y="106924"/>
            <a:ext cx="1075835" cy="11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545214" y="195491"/>
            <a:ext cx="0" cy="104327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79232" y="455516"/>
            <a:ext cx="463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Индивидуальные достижения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611560" y="1491631"/>
            <a:ext cx="3816424" cy="288032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Arial Narrow" pitchFamily="34" charset="0"/>
              </a:rPr>
              <a:t> </a:t>
            </a:r>
            <a:r>
              <a:rPr lang="ru-RU" sz="1400" b="1" dirty="0" smtClean="0">
                <a:latin typeface="Arial Narrow" pitchFamily="34" charset="0"/>
              </a:rPr>
              <a:t>   Спортивные достижения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43829" y="1491631"/>
            <a:ext cx="279493" cy="2880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1203598"/>
            <a:ext cx="3845784" cy="37444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947020" y="1490767"/>
            <a:ext cx="1622388" cy="288032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 до 5 баллов</a:t>
            </a:r>
            <a:endParaRPr lang="ru-RU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655766" y="1935633"/>
            <a:ext cx="3700210" cy="20407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- Чемпионы/призёр Олимпиад, Мира и Европы (по Олимп. видам спорта)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4947020" y="1935633"/>
            <a:ext cx="1622388" cy="20407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5 баллов 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669667" y="2243532"/>
            <a:ext cx="3700210" cy="20407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- Чемпионы/призёр Мира и Европы (по  не Олимп. видам спорта)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597659" y="2631804"/>
            <a:ext cx="3816424" cy="288032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Arial Narrow" pitchFamily="34" charset="0"/>
              </a:rPr>
              <a:t>    Наличие документа об образовании с отличием</a:t>
            </a:r>
            <a:endParaRPr lang="ru-RU" sz="1200" b="1" dirty="0">
              <a:latin typeface="Arial Narrow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29925" y="2631804"/>
            <a:ext cx="279493" cy="2880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611560" y="3003799"/>
            <a:ext cx="3816424" cy="288032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Arial Narrow" pitchFamily="34" charset="0"/>
              </a:rPr>
              <a:t>    Участие и (или) результаты участия поступающих в:</a:t>
            </a:r>
            <a:endParaRPr lang="ru-RU" sz="1200" b="1" dirty="0">
              <a:latin typeface="Arial Narrow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43829" y="3003799"/>
            <a:ext cx="279493" cy="2880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83567" y="3363840"/>
            <a:ext cx="3700210" cy="20407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- олимпиадах школьников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693157" y="3722922"/>
            <a:ext cx="3700210" cy="20407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- мероприятиях, включенных в перечень </a:t>
            </a:r>
            <a:r>
              <a:rPr lang="ru-RU" sz="900" b="1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МинПросвещения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611560" y="4405366"/>
            <a:ext cx="3816424" cy="288032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Arial Narrow" pitchFamily="34" charset="0"/>
              </a:rPr>
              <a:t>    Победитель (призёр) чемпионата «</a:t>
            </a:r>
            <a:r>
              <a:rPr lang="ru-RU" sz="1200" b="1" dirty="0" err="1" smtClean="0">
                <a:latin typeface="Arial Narrow" pitchFamily="34" charset="0"/>
              </a:rPr>
              <a:t>Абилимпикс</a:t>
            </a:r>
            <a:r>
              <a:rPr lang="ru-RU" sz="1200" b="1" dirty="0" smtClean="0">
                <a:latin typeface="Arial Narrow" pitchFamily="34" charset="0"/>
              </a:rPr>
              <a:t>»</a:t>
            </a:r>
            <a:endParaRPr lang="ru-RU" sz="1200" b="1" dirty="0">
              <a:latin typeface="Arial Narrow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43829" y="4405366"/>
            <a:ext cx="279493" cy="2880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609236" y="4083919"/>
            <a:ext cx="3816424" cy="288032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Arial Narrow" pitchFamily="34" charset="0"/>
              </a:rPr>
              <a:t>    Наличие знака отличия ГТО</a:t>
            </a:r>
            <a:endParaRPr lang="ru-RU" sz="1200" b="1" dirty="0">
              <a:latin typeface="Arial Narrow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41505" y="4083919"/>
            <a:ext cx="279493" cy="2880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4947020" y="2243532"/>
            <a:ext cx="1622388" cy="20407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5 баллов 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4947020" y="2631804"/>
            <a:ext cx="1622388" cy="288032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  10 баллов</a:t>
            </a:r>
            <a:endParaRPr lang="ru-RU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4947020" y="3363840"/>
            <a:ext cx="1622388" cy="20407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3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балла 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4920580" y="3722922"/>
            <a:ext cx="1648828" cy="20407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3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балла 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4953326" y="4052365"/>
            <a:ext cx="1622388" cy="288032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  3 балла</a:t>
            </a:r>
            <a:endParaRPr lang="ru-RU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4947020" y="4405366"/>
            <a:ext cx="1622388" cy="288032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  3 балла</a:t>
            </a:r>
            <a:endParaRPr lang="ru-RU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257175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Не более 10 баллов суммарно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597107" y="4731991"/>
            <a:ext cx="8123972" cy="1800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82200" y="1275606"/>
            <a:ext cx="8123616" cy="14004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545214" y="195491"/>
            <a:ext cx="0" cy="104327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670805" y="455516"/>
            <a:ext cx="231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Особые права</a:t>
            </a:r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624732" y="1275607"/>
            <a:ext cx="4451331" cy="288032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Arial Narrow" pitchFamily="34" charset="0"/>
              </a:rPr>
              <a:t> </a:t>
            </a:r>
            <a:r>
              <a:rPr lang="ru-RU" sz="1400" b="1" dirty="0" smtClean="0">
                <a:latin typeface="Arial Narrow" pitchFamily="34" charset="0"/>
              </a:rPr>
              <a:t>   Приём без вступительных испытаний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43829" y="1275607"/>
            <a:ext cx="279493" cy="2880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2" descr="C:\Users\Paul\Desktop\computer-icons-organization-company-table-list-png-clip-art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5055" y1="26484" x2="35055" y2="26484"/>
                        <a14:foregroundMark x1="66813" y1="25604" x2="66813" y2="25604"/>
                        <a14:foregroundMark x1="61538" y1="43187" x2="61538" y2="43187"/>
                        <a14:foregroundMark x1="30659" y1="44945" x2="30659" y2="44945"/>
                        <a14:foregroundMark x1="37692" y1="55495" x2="37692" y2="55495"/>
                        <a14:foregroundMark x1="57143" y1="59121" x2="57143" y2="59121"/>
                        <a14:foregroundMark x1="58901" y1="77582" x2="58901" y2="77582"/>
                        <a14:foregroundMark x1="35055" y1="77582" x2="35055" y2="77582"/>
                        <a14:foregroundMark x1="46593" y1="74945" x2="46593" y2="74945"/>
                        <a14:foregroundMark x1="56264" y1="74945" x2="56264" y2="74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9" y="1322194"/>
            <a:ext cx="194856" cy="1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Блок-схема: альтернативный процесс 63"/>
          <p:cNvSpPr/>
          <p:nvPr/>
        </p:nvSpPr>
        <p:spPr>
          <a:xfrm>
            <a:off x="611560" y="4011910"/>
            <a:ext cx="7128792" cy="288032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latin typeface="Arial Narrow" pitchFamily="34" charset="0"/>
              </a:rPr>
              <a:t>      Преимущественное право зачисления при условии успешного прохождения ВИ и при прочих равных условиях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543829" y="4011910"/>
            <a:ext cx="279493" cy="2880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655766" y="1679877"/>
            <a:ext cx="4420290" cy="20407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- Победители и призеры Всероссийской олимпиады школьников*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649704" y="1987775"/>
            <a:ext cx="4426352" cy="20407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- Члены Сборных команд РФ, </a:t>
            </a:r>
            <a:r>
              <a:rPr lang="ru-RU" sz="1100" b="1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участ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-х в международных олимпиадах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649706" y="2315994"/>
            <a:ext cx="4426351" cy="20407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- Победители и призеры Олимпиады школьников*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97107" y="4731991"/>
            <a:ext cx="8123972" cy="1800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83575" y="4683504"/>
            <a:ext cx="7748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*по направлению подготовки и специальности, соответствующие профилю олимпиады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04465" y="1560325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Приравнивание к лицам, набравшим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100 баллов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или приём без вступительных испытаний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43821" y="2715768"/>
            <a:ext cx="8123616" cy="12241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586353" y="2715766"/>
            <a:ext cx="4451331" cy="288032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Arial Narrow" pitchFamily="34" charset="0"/>
              </a:rPr>
              <a:t> </a:t>
            </a:r>
            <a:r>
              <a:rPr lang="ru-RU" sz="1400" b="1" dirty="0" smtClean="0">
                <a:latin typeface="Arial Narrow" pitchFamily="34" charset="0"/>
              </a:rPr>
              <a:t>   Зачисление в пределах установленной квоты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05450" y="2715766"/>
            <a:ext cx="279493" cy="2880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2" descr="C:\Users\Paul\Desktop\computer-icons-organization-company-table-list-png-clip-art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5055" y1="26484" x2="35055" y2="26484"/>
                        <a14:foregroundMark x1="66813" y1="25604" x2="66813" y2="25604"/>
                        <a14:foregroundMark x1="61538" y1="43187" x2="61538" y2="43187"/>
                        <a14:foregroundMark x1="30659" y1="44945" x2="30659" y2="44945"/>
                        <a14:foregroundMark x1="37692" y1="55495" x2="37692" y2="55495"/>
                        <a14:foregroundMark x1="57143" y1="59121" x2="57143" y2="59121"/>
                        <a14:foregroundMark x1="58901" y1="77582" x2="58901" y2="77582"/>
                        <a14:foregroundMark x1="35055" y1="77582" x2="35055" y2="77582"/>
                        <a14:foregroundMark x1="46593" y1="74945" x2="46593" y2="74945"/>
                        <a14:foregroundMark x1="56264" y1="74945" x2="56264" y2="74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0" y="2762354"/>
            <a:ext cx="194856" cy="1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Блок-схема: альтернативный процесс 75"/>
          <p:cNvSpPr/>
          <p:nvPr/>
        </p:nvSpPr>
        <p:spPr>
          <a:xfrm>
            <a:off x="617387" y="3075807"/>
            <a:ext cx="4420290" cy="20407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-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дети-инвалиды, инвалиды I и II групп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7" name="Блок-схема: альтернативный процесс 76"/>
          <p:cNvSpPr/>
          <p:nvPr/>
        </p:nvSpPr>
        <p:spPr>
          <a:xfrm>
            <a:off x="611325" y="3363840"/>
            <a:ext cx="4426352" cy="20407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-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дети-сироты и дети, оставшиеся без попечения родителей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66086" y="300048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Конкурс между абитуриентами мест по квоте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>
            <a:off x="611325" y="4371952"/>
            <a:ext cx="7128792" cy="288032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latin typeface="Arial Narrow" pitchFamily="34" charset="0"/>
              </a:rPr>
              <a:t>      Особые права могут предоставляться одним и тем же поступающим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543594" y="4371952"/>
            <a:ext cx="279493" cy="2880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611560" y="3585258"/>
            <a:ext cx="4426352" cy="35464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- Ветераны боевых действий; лица в соответствии с Указом Президента №268 от 09.05.22 (</a:t>
            </a:r>
            <a:r>
              <a:rPr lang="ru-RU" sz="1100" b="1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спец.квота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)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2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5" y="71677"/>
            <a:ext cx="1075835" cy="11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/>
        </p:nvSpPr>
        <p:spPr>
          <a:xfrm>
            <a:off x="543821" y="1382782"/>
            <a:ext cx="8123616" cy="28451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545214" y="195491"/>
            <a:ext cx="0" cy="104327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670813" y="455516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Целевое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обучение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896917" y="1419622"/>
            <a:ext cx="279493" cy="2880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2" descr="C:\Users\Paul\Desktop\computer-icons-organization-company-table-list-png-clip-art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5055" y1="26484" x2="35055" y2="26484"/>
                        <a14:foregroundMark x1="66813" y1="25604" x2="66813" y2="25604"/>
                        <a14:foregroundMark x1="61538" y1="43187" x2="61538" y2="43187"/>
                        <a14:foregroundMark x1="30659" y1="44945" x2="30659" y2="44945"/>
                        <a14:foregroundMark x1="37692" y1="55495" x2="37692" y2="55495"/>
                        <a14:foregroundMark x1="57143" y1="59121" x2="57143" y2="59121"/>
                        <a14:foregroundMark x1="58901" y1="77582" x2="58901" y2="77582"/>
                        <a14:foregroundMark x1="35055" y1="77582" x2="35055" y2="77582"/>
                        <a14:foregroundMark x1="46593" y1="74945" x2="46593" y2="74945"/>
                        <a14:foregroundMark x1="56264" y1="74945" x2="56264" y2="74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27" y="1466210"/>
            <a:ext cx="194856" cy="1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712432" y="1779662"/>
            <a:ext cx="7719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1200" b="1" dirty="0"/>
              <a:t>Ознакомиться с правилами и условиями приема на целевое обучение в Тверскую ГСХА 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1200" b="1" dirty="0"/>
              <a:t>Выбрать направление подготовки или специальность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1200" b="1" dirty="0"/>
              <a:t>Определиться с выбором заказчика целевого обучения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1200" b="1" dirty="0"/>
              <a:t>Обратиться к заказчику целевого обучения для заключения договора о целевом обучении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1200" b="1" dirty="0"/>
              <a:t>Заключить договор о целевом обучении по  типовой форме и соблюдая все существенные условия договора</a:t>
            </a:r>
          </a:p>
          <a:p>
            <a:pPr marL="171450" indent="-17145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1200" b="1" dirty="0"/>
              <a:t>Подать документы и подписанный договор о целевом обучении в Приемную комиссию на целевой конкурс</a:t>
            </a:r>
          </a:p>
        </p:txBody>
      </p:sp>
      <p:pic>
        <p:nvPicPr>
          <p:cNvPr id="82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5" y="71677"/>
            <a:ext cx="1075835" cy="11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6" y="106924"/>
            <a:ext cx="1075835" cy="11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5214" y="195491"/>
            <a:ext cx="0" cy="104327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59615" y="474755"/>
            <a:ext cx="6934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Сроки приёма документов в 2023 году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30" y="1262405"/>
            <a:ext cx="856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Начало приёмной кампании: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очно-заочная, заочная форма обучения – 1 июня, очная – 20 июня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2139702"/>
            <a:ext cx="3888432" cy="27363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06095" y="2138536"/>
            <a:ext cx="3888432" cy="20893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7564" y="228372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Бакалавриат и специалитет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7274" y="2715766"/>
            <a:ext cx="1484453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 Narrow" pitchFamily="34" charset="0"/>
              </a:rPr>
              <a:t>очная форма обучения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13738" y="2591499"/>
            <a:ext cx="1562218" cy="34029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 Narrow" pitchFamily="34" charset="0"/>
              </a:rPr>
              <a:t>Очно-заочная, заочная </a:t>
            </a:r>
            <a:r>
              <a:rPr lang="ru-RU" sz="1000" b="1" dirty="0" smtClean="0">
                <a:latin typeface="Arial Narrow" pitchFamily="34" charset="0"/>
              </a:rPr>
              <a:t>форма обучения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556" y="2931795"/>
            <a:ext cx="14041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Бюджетные места:</a:t>
            </a:r>
          </a:p>
          <a:p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По результатам ЕГЭ</a:t>
            </a: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25 июля</a:t>
            </a:r>
          </a:p>
          <a:p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По результатам ВВИ</a:t>
            </a: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20 июля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36" y="1773282"/>
            <a:ext cx="319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Окончание приёма документов: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556" y="3865285"/>
            <a:ext cx="14041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Платные места:</a:t>
            </a:r>
          </a:p>
          <a:p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По результатам ЕГЭ</a:t>
            </a: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20 августа</a:t>
            </a:r>
          </a:p>
          <a:p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По результатам ВВИ</a:t>
            </a:r>
          </a:p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0 августа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769" y="2931795"/>
            <a:ext cx="14041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Бюджетные места:</a:t>
            </a:r>
          </a:p>
          <a:p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По результатам ЕГЭ</a:t>
            </a:r>
          </a:p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25 июля</a:t>
            </a:r>
          </a:p>
          <a:p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По результатам ВВИ</a:t>
            </a:r>
          </a:p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20 июля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2769" y="3870515"/>
            <a:ext cx="14041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Платные места:</a:t>
            </a:r>
          </a:p>
          <a:p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По результатам ЕГЭ</a:t>
            </a:r>
          </a:p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20 августа</a:t>
            </a:r>
          </a:p>
          <a:p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По результатам ВВИ</a:t>
            </a:r>
          </a:p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20 августа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26777" y="2283721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Магистратура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06787" y="2715766"/>
            <a:ext cx="1484453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 Narrow" pitchFamily="34" charset="0"/>
              </a:rPr>
              <a:t>очная форма обучения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2951" y="2715766"/>
            <a:ext cx="1562218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 Narrow" pitchFamily="34" charset="0"/>
              </a:rPr>
              <a:t>з</a:t>
            </a:r>
            <a:r>
              <a:rPr lang="ru-RU" sz="1000" b="1" dirty="0" smtClean="0">
                <a:latin typeface="Arial Narrow" pitchFamily="34" charset="0"/>
              </a:rPr>
              <a:t>аочная форма обучения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6777" y="3038500"/>
            <a:ext cx="14041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Бюджетные места:</a:t>
            </a: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21 августа</a:t>
            </a:r>
          </a:p>
          <a:p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Платные места:</a:t>
            </a: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28 августа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71982" y="3051406"/>
            <a:ext cx="14041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Бюджетные места:</a:t>
            </a: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21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августа</a:t>
            </a:r>
          </a:p>
          <a:p>
            <a:endParaRPr lang="ru-RU" sz="11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Платные места:</a:t>
            </a: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20 октября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78103" y="4371952"/>
            <a:ext cx="3744416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816436" y="4423923"/>
            <a:ext cx="3749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Более подробно со сроками можно ознакомиться на сайте </a:t>
            </a:r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tvgsha.ru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 разделе «Поступающим»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6" y="106924"/>
            <a:ext cx="1075835" cy="11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545214" y="195491"/>
            <a:ext cx="0" cy="104327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70804" y="411235"/>
            <a:ext cx="4655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Контакты Приёмной комиссии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8663" y="1563638"/>
            <a:ext cx="2524566" cy="2160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Адрес приёмной комиссии: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5" y="180058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170904, г. Тверь, </a:t>
            </a:r>
            <a:r>
              <a:rPr lang="ru-RU" sz="1200" b="1" i="1" dirty="0" err="1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ул.Маршала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Василевского (п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. </a:t>
            </a:r>
            <a:r>
              <a:rPr lang="ru-RU" sz="1200" b="1" i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Сахарово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), д.7</a:t>
            </a:r>
            <a:endParaRPr lang="ru-RU" sz="1200" b="1" i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корп.3, </a:t>
            </a:r>
            <a:r>
              <a:rPr lang="ru-RU" sz="1200" b="1" i="1" dirty="0" err="1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каб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. № 102</a:t>
            </a:r>
            <a:endParaRPr lang="ru-RU" sz="1200" b="1" dirty="0" smtClean="0">
              <a:latin typeface="Arial Narrow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8663" y="2499742"/>
            <a:ext cx="2524566" cy="2160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Электронный адрес: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663" y="273668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priem@tvgsha.ru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tgshacom@mail.ru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85086" y="2475359"/>
            <a:ext cx="2524566" cy="2160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Социальные сети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7365" y="2712306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ВКонтакте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- 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https://vk.com/pktvgsha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endParaRPr lang="ru-RU" sz="1200" b="1" dirty="0" smtClean="0">
              <a:latin typeface="Arial Narrow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56204" y="1563638"/>
            <a:ext cx="2524566" cy="2160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Телефон приёмной комиссии: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5086" y="1800585"/>
            <a:ext cx="2495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 </a:t>
            </a:r>
            <a:r>
              <a:rPr lang="ru-RU" sz="1200" b="1" dirty="0">
                <a:latin typeface="Arial Narrow" pitchFamily="34" charset="0"/>
              </a:rPr>
              <a:t>8 (4822) 53-14-31, 8-960-702-03-33</a:t>
            </a:r>
            <a:endParaRPr lang="ru-RU" sz="1200" b="1" dirty="0" smtClean="0">
              <a:latin typeface="Arial Narrow" pitchFamily="34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6228184" y="1543477"/>
            <a:ext cx="2736304" cy="3312368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Paul\Desktop\qr-cod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24" y="2232849"/>
            <a:ext cx="1933624" cy="19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629524" y="4371952"/>
            <a:ext cx="1933624" cy="1800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Отсканируй </a:t>
            </a:r>
            <a:r>
              <a:rPr lang="en-US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QR-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код камерой</a:t>
            </a:r>
            <a:endParaRPr lang="ru-RU" sz="11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6886" y="1712463"/>
            <a:ext cx="175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Ссылка на сайт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8566" y="4876006"/>
            <a:ext cx="5572249" cy="2160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accent3">
                    <a:lumMod val="50000"/>
                  </a:schemeClr>
                </a:solidFill>
              </a:rPr>
              <a:t>#поступаювглавныйаграрныйтверь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74" y="3199663"/>
            <a:ext cx="2056667" cy="157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43" y="3059850"/>
            <a:ext cx="1860347" cy="17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8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Прямая соединительная линия 59"/>
          <p:cNvCxnSpPr/>
          <p:nvPr/>
        </p:nvCxnSpPr>
        <p:spPr>
          <a:xfrm>
            <a:off x="1545214" y="195491"/>
            <a:ext cx="0" cy="104327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6" y="106924"/>
            <a:ext cx="1075835" cy="11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Работа\Новая папка\плакат\jFOArzhVLS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6468"/>
            <a:ext cx="9144000" cy="3717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73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7" y="106924"/>
            <a:ext cx="720074" cy="75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187624" y="106924"/>
            <a:ext cx="0" cy="75756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03648" y="22409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«ТГСХА – ЭТО»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9" y="2787774"/>
            <a:ext cx="2304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Экономический факультет: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Экономика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Менеджемент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Товароведение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2346" y="1925999"/>
            <a:ext cx="3528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Инженерный факультет: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Технология транспортных процессов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Эксплуатация транспортно-технологических машин и комплексов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Агроинженерия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Технология лесозаготовительных и деревоперерабатывающих производств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Наземные транспортно-технологические средства (специальность)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0738" y="1995686"/>
            <a:ext cx="3184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Технологический факультет: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Агрохимия и агропочвоведение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Агрономия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Технолгия производства и переработки сельскохозяйственной продукции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Лесное дело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Биотехнология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Зоотехния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Ветеринарно-санитарная экспертиза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Ветеринария (специальность)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2" name="Picture 2" descr="C:\Users\dc1-admin\Desktop\для презентации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250" l="6500" r="8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0" y="356537"/>
            <a:ext cx="2685272" cy="26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c1-admin\Desktop\для презентации\498203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87" l="4500" r="92125">
                        <a14:foregroundMark x1="41625" y1="70356" x2="41625" y2="70356"/>
                        <a14:foregroundMark x1="42250" y1="69418" x2="42250" y2="69418"/>
                        <a14:foregroundMark x1="37500" y1="69418" x2="37500" y2="69418"/>
                        <a14:foregroundMark x1="36375" y1="65478" x2="36375" y2="65478"/>
                        <a14:foregroundMark x1="38750" y1="65478" x2="38750" y2="65478"/>
                        <a14:foregroundMark x1="44000" y1="68480" x2="44000" y2="68480"/>
                        <a14:foregroundMark x1="47875" y1="70732" x2="47875" y2="70732"/>
                        <a14:foregroundMark x1="59625" y1="71295" x2="59625" y2="71295"/>
                        <a14:foregroundMark x1="63500" y1="68480" x2="63500" y2="68480"/>
                        <a14:foregroundMark x1="67000" y1="65478" x2="67000" y2="65478"/>
                        <a14:foregroundMark x1="67000" y1="71295" x2="67000" y2="71295"/>
                        <a14:foregroundMark x1="62375" y1="63227" x2="62375" y2="63227"/>
                        <a14:foregroundMark x1="55000" y1="68480" x2="55000" y2="68480"/>
                        <a14:foregroundMark x1="54375" y1="72045" x2="54375" y2="72045"/>
                        <a14:foregroundMark x1="62875" y1="71295" x2="62875" y2="71295"/>
                        <a14:foregroundMark x1="67625" y1="62852" x2="67625" y2="62852"/>
                        <a14:foregroundMark x1="69125" y1="60976" x2="69125" y2="60976"/>
                        <a14:foregroundMark x1="80000" y1="53846" x2="80000" y2="53846"/>
                        <a14:foregroundMark x1="74750" y1="55722" x2="74750" y2="55722"/>
                        <a14:foregroundMark x1="77750" y1="55347" x2="77750" y2="55347"/>
                        <a14:foregroundMark x1="87125" y1="30394" x2="87125" y2="30394"/>
                        <a14:foregroundMark x1="43375" y1="6567" x2="43375" y2="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35" y="0"/>
            <a:ext cx="2890806" cy="192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2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6" y="106924"/>
            <a:ext cx="1075835" cy="11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5214" y="195491"/>
            <a:ext cx="0" cy="104327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59615" y="474755"/>
            <a:ext cx="6949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МНОГООБРАЗИЕ ФОРМ ДОСУГОВОЙ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ДЕЯТЕЛЬНОСТИ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65" y="3139818"/>
            <a:ext cx="2711895" cy="18079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95686"/>
            <a:ext cx="2700878" cy="1800585"/>
          </a:xfrm>
          <a:prstGeom prst="rect">
            <a:avLst/>
          </a:prstGeom>
        </p:spPr>
      </p:pic>
      <p:pic>
        <p:nvPicPr>
          <p:cNvPr id="11" name="Picture 2" descr="https://pp.userapi.com/c841439/v841439075/30a6e/0JKNRh_hL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6" y="1995686"/>
            <a:ext cx="2711896" cy="180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pp.userapi.com/c841439/v841439075/30b68/RdAe01YWUZ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65" y="1092074"/>
            <a:ext cx="2711895" cy="180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1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6" y="106924"/>
            <a:ext cx="1075835" cy="11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5214" y="195491"/>
            <a:ext cx="0" cy="104327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59615" y="474755"/>
            <a:ext cx="513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СПОРТИВНЫЙ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КОМПЛЕКС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0" y="1277611"/>
            <a:ext cx="2516771" cy="3775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628" y="1239539"/>
            <a:ext cx="2637836" cy="17585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19" y="3132931"/>
            <a:ext cx="2880320" cy="192003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275856" y="1274713"/>
            <a:ext cx="2386186" cy="16882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72813" y="1518647"/>
            <a:ext cx="2592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 Академии работают спортивные секции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 7 видам спорта: легкой атлетике, футболу, волейболу, баскетболу, пауэрлифтингу, настольному теннису, оздоровительной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гимнастике!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6" y="106924"/>
            <a:ext cx="1075835" cy="11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5214" y="195491"/>
            <a:ext cx="0" cy="104327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59615" y="474755"/>
            <a:ext cx="6756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Возможность получения дополнительного образования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88276"/>
            <a:ext cx="2736304" cy="1824377"/>
          </a:xfrm>
          <a:prstGeom prst="rect">
            <a:avLst/>
          </a:prstGeom>
        </p:spPr>
      </p:pic>
      <p:pic>
        <p:nvPicPr>
          <p:cNvPr id="18" name="Picture 3" descr="C:\Users\VPavlov\Desktop\F6pOL9udDkQ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5"/>
          <a:stretch/>
        </p:blipFill>
        <p:spPr bwMode="auto">
          <a:xfrm>
            <a:off x="6300200" y="1121204"/>
            <a:ext cx="2495599" cy="1824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7614"/>
            <a:ext cx="2736566" cy="1824377"/>
          </a:xfrm>
          <a:prstGeom prst="rect">
            <a:avLst/>
          </a:prstGeom>
        </p:spPr>
      </p:pic>
      <p:pic>
        <p:nvPicPr>
          <p:cNvPr id="20" name="Picture 4" descr="C:\Users\VPavlov\Desktop\Ehx-8jafkO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4" t="19079" r="20356" b="8840"/>
          <a:stretch/>
        </p:blipFill>
        <p:spPr bwMode="auto">
          <a:xfrm>
            <a:off x="3331096" y="3123495"/>
            <a:ext cx="2736304" cy="195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И\Desktop\Foto-Start -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41" b="95659" l="5162" r="96053">
                        <a14:foregroundMark x1="26822" y1="27844" x2="25709" y2="27844"/>
                        <a14:foregroundMark x1="22571" y1="27844" x2="18320" y2="27395"/>
                        <a14:foregroundMark x1="15891" y1="25299" x2="15891" y2="25299"/>
                        <a14:foregroundMark x1="15891" y1="23653" x2="15891" y2="23653"/>
                        <a14:foregroundMark x1="17611" y1="19461" x2="17611" y2="19461"/>
                        <a14:foregroundMark x1="31781" y1="16317" x2="31781" y2="16317"/>
                        <a14:foregroundMark x1="44838" y1="13772" x2="46255" y2="13772"/>
                        <a14:foregroundMark x1="60324" y1="11677" x2="60324" y2="11677"/>
                        <a14:foregroundMark x1="54352" y1="16916" x2="54352" y2="16916"/>
                        <a14:foregroundMark x1="54352" y1="18413" x2="54352" y2="18413"/>
                        <a14:foregroundMark x1="48684" y1="24251" x2="48684" y2="24251"/>
                        <a14:foregroundMark x1="52935" y1="24251" x2="52935" y2="24251"/>
                        <a14:foregroundMark x1="52935" y1="25299" x2="52935" y2="25299"/>
                        <a14:foregroundMark x1="22874" y1="65419" x2="22874" y2="65419"/>
                        <a14:foregroundMark x1="22571" y1="65419" x2="22571" y2="65419"/>
                        <a14:foregroundMark x1="14069" y1="87425" x2="14069" y2="87425"/>
                        <a14:foregroundMark x1="15182" y1="85329" x2="16599" y2="85329"/>
                        <a14:foregroundMark x1="26113" y1="82186" x2="27530" y2="82186"/>
                        <a14:foregroundMark x1="33502" y1="82635" x2="33502" y2="82635"/>
                        <a14:foregroundMark x1="37045" y1="83234" x2="37045" y2="83234"/>
                        <a14:foregroundMark x1="40891" y1="83683" x2="40891" y2="83683"/>
                        <a14:foregroundMark x1="43421" y1="83683" x2="43421" y2="83683"/>
                        <a14:foregroundMark x1="44130" y1="83683" x2="44130" y2="83683"/>
                        <a14:foregroundMark x1="46559" y1="83234" x2="46559" y2="83234"/>
                        <a14:foregroundMark x1="47672" y1="83683" x2="47672" y2="83683"/>
                        <a14:foregroundMark x1="51518" y1="85329" x2="51518" y2="85329"/>
                        <a14:foregroundMark x1="76619" y1="82635" x2="76619" y2="82635"/>
                        <a14:foregroundMark x1="76923" y1="82635" x2="76923" y2="82635"/>
                        <a14:foregroundMark x1="81174" y1="78443" x2="81174" y2="78443"/>
                        <a14:foregroundMark x1="81883" y1="75299" x2="81883" y2="75299"/>
                        <a14:foregroundMark x1="82895" y1="72305" x2="82895" y2="72305"/>
                        <a14:foregroundMark x1="83300" y1="70210" x2="83300" y2="70210"/>
                        <a14:foregroundMark x1="83300" y1="67066" x2="83603" y2="65419"/>
                        <a14:foregroundMark x1="84312" y1="62275" x2="84717" y2="59731"/>
                        <a14:foregroundMark x1="84717" y1="57635" x2="84717" y2="57635"/>
                        <a14:foregroundMark x1="85020" y1="56587" x2="85020" y2="54940"/>
                        <a14:foregroundMark x1="84717" y1="53892" x2="84717" y2="53892"/>
                        <a14:foregroundMark x1="84717" y1="53892" x2="84717" y2="53892"/>
                        <a14:foregroundMark x1="84717" y1="49850" x2="84717" y2="45659"/>
                        <a14:foregroundMark x1="85020" y1="42964" x2="85020" y2="41467"/>
                        <a14:foregroundMark x1="86134" y1="37725" x2="86134" y2="37725"/>
                        <a14:foregroundMark x1="18725" y1="35629" x2="18725" y2="35629"/>
                        <a14:foregroundMark x1="19028" y1="35629" x2="19028" y2="35629"/>
                        <a14:foregroundMark x1="18016" y1="45659" x2="18016" y2="45659"/>
                        <a14:foregroundMark x1="18016" y1="46707" x2="18320" y2="52395"/>
                        <a14:foregroundMark x1="18320" y1="57635" x2="18320" y2="57635"/>
                        <a14:foregroundMark x1="18320" y1="60778" x2="18320" y2="60778"/>
                        <a14:foregroundMark x1="16903" y1="67066" x2="16194" y2="69162"/>
                        <a14:foregroundMark x1="15486" y1="70659" x2="15486" y2="70659"/>
                        <a14:foregroundMark x1="15891" y1="73802" x2="15891" y2="73802"/>
                        <a14:foregroundMark x1="20749" y1="76347" x2="20749" y2="76347"/>
                        <a14:foregroundMark x1="20749" y1="87425" x2="20749" y2="87425"/>
                        <a14:foregroundMark x1="26113" y1="79491" x2="26113" y2="79491"/>
                        <a14:foregroundMark x1="15891" y1="19461" x2="15891" y2="19461"/>
                        <a14:foregroundMark x1="10931" y1="35180" x2="10931" y2="35180"/>
                        <a14:foregroundMark x1="11235" y1="28443" x2="11235" y2="28443"/>
                        <a14:foregroundMark x1="9818" y1="18413" x2="9818" y2="18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3" y="3272097"/>
            <a:ext cx="2903049" cy="17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867" y="3281451"/>
            <a:ext cx="2481932" cy="165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6" y="106924"/>
            <a:ext cx="1075835" cy="11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5214" y="195491"/>
            <a:ext cx="0" cy="104327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59623" y="474755"/>
            <a:ext cx="271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ОБЩЕЖИТИЕ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0" y="1563642"/>
            <a:ext cx="3960440" cy="2640293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4706101" y="1603623"/>
            <a:ext cx="4042369" cy="26003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926777" y="2283721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Всем иногородним предоставляется общежитие!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6" y="106924"/>
            <a:ext cx="1075835" cy="11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5214" y="195491"/>
            <a:ext cx="0" cy="104327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59623" y="474755"/>
            <a:ext cx="230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СТОЛОВАЯ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67944" y="555530"/>
            <a:ext cx="2386186" cy="16882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144913" y="813541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 Академии имеются буфеты на 160 посадочных мест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34" y="2502347"/>
            <a:ext cx="3862129" cy="25749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74" y="422541"/>
            <a:ext cx="2085866" cy="31285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7" y="1399633"/>
            <a:ext cx="2453074" cy="36792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74" y="3686625"/>
            <a:ext cx="2085866" cy="13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Прямая соединительная линия 59"/>
          <p:cNvCxnSpPr/>
          <p:nvPr/>
        </p:nvCxnSpPr>
        <p:spPr>
          <a:xfrm>
            <a:off x="971600" y="127311"/>
            <a:ext cx="0" cy="71624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907704" y="195487"/>
            <a:ext cx="5857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Контрольные цифры приёма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9" name="Picture 2" descr="C:\Users\Paul\Desktop\ГРУППА ВК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905"/>
            <a:ext cx="700183" cy="73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55346"/>
              </p:ext>
            </p:extLst>
          </p:nvPr>
        </p:nvGraphicFramePr>
        <p:xfrm>
          <a:off x="1259632" y="880157"/>
          <a:ext cx="7056784" cy="405649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468648"/>
                <a:gridCol w="1557368"/>
                <a:gridCol w="1030768"/>
              </a:tblGrid>
              <a:tr h="2880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Направление бакалавриата/специальность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Бюджет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Очная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Заочная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19.03.01 Биотехнология 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23.03.01 Технология транспортных процессов 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23.03.03 Эксплуатация транспортно-технологических машин и комплексов 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25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23.05.01 Наземные транспортно-технологические средства 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35.03.01 Лесное дело 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14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35.03.02 Технология лесозаготовительных и деревоперерабатывающих производств 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35.03.03 Агрохимия и агропочвоведение 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35.03.04 Агрономия 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35.03.06 Агроинженерия 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66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39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35.03.07 Технология производства и переработки с.-х. продукции 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36.03.01 Ветеринарно-санитарная экспертиза 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36.03.02 Зоотехния 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36.05.01 Ветеринария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Только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платно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38.03.01 Экономика 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Только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платно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38.03.02 Менеджмент 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Только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платно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38.03.07 Товароведение 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Только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платно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ИТОГО: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163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  <a:endParaRPr lang="ru-RU" sz="11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8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1068</Words>
  <Application>Microsoft Office PowerPoint</Application>
  <PresentationFormat>Экран (16:9)</PresentationFormat>
  <Paragraphs>282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Paul</dc:creator>
  <cp:lastModifiedBy>Бабушкина Светлана Александровна</cp:lastModifiedBy>
  <cp:revision>131</cp:revision>
  <cp:lastPrinted>2022-02-18T13:41:18Z</cp:lastPrinted>
  <dcterms:created xsi:type="dcterms:W3CDTF">2021-02-04T14:01:41Z</dcterms:created>
  <dcterms:modified xsi:type="dcterms:W3CDTF">2022-11-02T11:16:02Z</dcterms:modified>
</cp:coreProperties>
</file>