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85" r:id="rId1"/>
  </p:sldMasterIdLst>
  <p:notesMasterIdLst>
    <p:notesMasterId r:id="rId22"/>
  </p:notesMasterIdLst>
  <p:sldIdLst>
    <p:sldId id="287" r:id="rId2"/>
    <p:sldId id="286" r:id="rId3"/>
    <p:sldId id="256" r:id="rId4"/>
    <p:sldId id="257" r:id="rId5"/>
    <p:sldId id="265" r:id="rId6"/>
    <p:sldId id="270" r:id="rId7"/>
    <p:sldId id="288" r:id="rId8"/>
    <p:sldId id="289" r:id="rId9"/>
    <p:sldId id="272" r:id="rId10"/>
    <p:sldId id="290" r:id="rId11"/>
    <p:sldId id="291" r:id="rId12"/>
    <p:sldId id="292" r:id="rId13"/>
    <p:sldId id="293" r:id="rId14"/>
    <p:sldId id="294" r:id="rId15"/>
    <p:sldId id="278" r:id="rId16"/>
    <p:sldId id="296" r:id="rId17"/>
    <p:sldId id="279" r:id="rId18"/>
    <p:sldId id="295" r:id="rId19"/>
    <p:sldId id="297" r:id="rId20"/>
    <p:sldId id="285" r:id="rId2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008000"/>
    <a:srgbClr val="FFFF00"/>
    <a:srgbClr val="0000FF"/>
    <a:srgbClr val="CC99FF"/>
    <a:srgbClr val="9999FF"/>
    <a:srgbClr val="33CCFF"/>
    <a:srgbClr val="CCFFFF"/>
    <a:srgbClr val="FFFF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1" autoAdjust="0"/>
    <p:restoredTop sz="94638" autoAdjust="0"/>
  </p:normalViewPr>
  <p:slideViewPr>
    <p:cSldViewPr>
      <p:cViewPr varScale="1">
        <p:scale>
          <a:sx n="89" d="100"/>
          <a:sy n="89" d="100"/>
        </p:scale>
        <p:origin x="-131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36868100" cy="3686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67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765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67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1167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67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DF21CF3E-A0C0-4128-9C12-357DB21A9AB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C78CEAF-691D-4938-A1A6-58D0EFD6C1C7}" type="slidenum">
              <a:rPr lang="ru-RU" smtClean="0"/>
              <a:pPr/>
              <a:t>6</a:t>
            </a:fld>
            <a:endParaRPr lang="ru-RU" smtClean="0"/>
          </a:p>
        </p:txBody>
      </p:sp>
      <p:sp>
        <p:nvSpPr>
          <p:cNvPr id="2867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ый треугольник 10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grpSp>
        <p:nvGrpSpPr>
          <p:cNvPr id="5" name="Группа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Полилиния 16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/>
            </a:p>
          </p:txBody>
        </p:sp>
        <p:sp>
          <p:nvSpPr>
            <p:cNvPr id="7" name="Полилиния 18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/>
            </a:p>
          </p:txBody>
        </p:sp>
        <p:sp>
          <p:nvSpPr>
            <p:cNvPr id="8" name="Полилиния 19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>
                <a:defRPr/>
              </a:pPr>
              <a:endParaRPr lang="en-US"/>
            </a:p>
          </p:txBody>
        </p:sp>
        <p:cxnSp>
          <p:nvCxnSpPr>
            <p:cNvPr id="10" name="Прямая соединительная линия 20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1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2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3EA004E8-AA1C-4D77-BD25-3BE290AE5F4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446A9C-16C2-4D47-8B9B-867FF9DAF5B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CDA469-F98F-4C35-993E-78A12AEA203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Заголовок, текст и кли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16002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Клип 3"/>
          <p:cNvSpPr>
            <a:spLocks noGrp="1"/>
          </p:cNvSpPr>
          <p:nvPr>
            <p:ph type="clipArt" sz="half" idx="2"/>
          </p:nvPr>
        </p:nvSpPr>
        <p:spPr>
          <a:xfrm>
            <a:off x="4610100" y="1828800"/>
            <a:ext cx="3771900" cy="3657600"/>
          </a:xfrm>
        </p:spPr>
        <p:txBody>
          <a:bodyPr>
            <a:normAutofit/>
          </a:bodyPr>
          <a:lstStyle/>
          <a:p>
            <a:pPr lvl="0"/>
            <a:endParaRPr lang="ru-RU" noProof="0" smtClean="0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8225D7-3443-4ED2-828D-373E351ADE6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13E679-BEFB-40D0-947C-A531163119D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ашивка 10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Нашивка 15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74B6C38-2799-43AF-B8F9-999DE59430D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04880B-60E7-4252-8B9F-D7649E7744D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88201AE-0F68-4509-AE33-B5EB1AB6E3D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5D92E6-6BAC-46C7-8071-8F7F856D714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0A8B57-A0B6-45F2-99DF-8BADCF30790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1BAC2EB-6C2D-4EA4-A37C-A9558854F14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лилиния 10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Полилиния 15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Прямоугольный треугольник 1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8" name="Прямая соединительная линия 18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Нашивка 19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Нашивка 20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2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AAC95E02-605C-4484-A1EE-6ED9CEBA266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C0B19B5F-1A8A-4909-88F9-6C187BF1DA9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48" r:id="rId1"/>
    <p:sldLayoutId id="2147484247" r:id="rId2"/>
    <p:sldLayoutId id="2147484249" r:id="rId3"/>
    <p:sldLayoutId id="2147484246" r:id="rId4"/>
    <p:sldLayoutId id="2147484250" r:id="rId5"/>
    <p:sldLayoutId id="2147484245" r:id="rId6"/>
    <p:sldLayoutId id="2147484244" r:id="rId7"/>
    <p:sldLayoutId id="2147484251" r:id="rId8"/>
    <p:sldLayoutId id="2147484252" r:id="rId9"/>
    <p:sldLayoutId id="2147484243" r:id="rId10"/>
    <p:sldLayoutId id="2147484242" r:id="rId11"/>
    <p:sldLayoutId id="2147484241" r:id="rId12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68" decel="100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68" decel="100000"/>
                                        <p:tgtEl>
                                          <p:spTgt spid="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68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68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30" grpId="0" build="p"/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"/>
          <p:cNvSpPr>
            <a:spLocks noChangeArrowheads="1"/>
          </p:cNvSpPr>
          <p:nvPr/>
        </p:nvSpPr>
        <p:spPr bwMode="auto">
          <a:xfrm>
            <a:off x="179388" y="214313"/>
            <a:ext cx="8821737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/>
            <a:r>
              <a:rPr lang="ru-RU" sz="2400" b="1">
                <a:latin typeface="Calibri" pitchFamily="34" charset="0"/>
                <a:cs typeface="Times New Roman" pitchFamily="18" charset="0"/>
              </a:rPr>
              <a:t>Анализ результатов контрольной работы №4</a:t>
            </a:r>
          </a:p>
          <a:p>
            <a:pPr algn="ctr" eaLnBrk="0" hangingPunct="0"/>
            <a:r>
              <a:rPr lang="ru-RU" sz="2400" b="1">
                <a:latin typeface="Calibri" pitchFamily="34" charset="0"/>
                <a:cs typeface="Times New Roman" pitchFamily="18" charset="0"/>
              </a:rPr>
              <a:t>по теме: «Молекулярно-кинетическая теория газов»</a:t>
            </a:r>
            <a:endParaRPr lang="ru-RU" sz="240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431800" y="2924175"/>
          <a:ext cx="8135938" cy="1476375"/>
        </p:xfrm>
        <a:graphic>
          <a:graphicData uri="http://schemas.openxmlformats.org/drawingml/2006/table">
            <a:tbl>
              <a:tblPr/>
              <a:tblGrid>
                <a:gridCol w="2519363"/>
                <a:gridCol w="1652587"/>
                <a:gridCol w="1322388"/>
                <a:gridCol w="1320800"/>
                <a:gridCol w="1320800"/>
              </a:tblGrid>
              <a:tr h="492125">
                <a:tc>
                  <a:txBody>
                    <a:bodyPr/>
                    <a:lstStyle/>
                    <a:p>
                      <a:pPr marL="457200" marR="0" lvl="0" indent="4763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763" marR="0" lvl="0" indent="4763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 «2»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763" marR="0" lvl="0" indent="-3175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 «3»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 «4»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763" marR="0" lvl="0" indent="-3175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 «5»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2125">
                <a:tc>
                  <a:txBody>
                    <a:bodyPr/>
                    <a:lstStyle/>
                    <a:p>
                      <a:pPr marL="4763" marR="0" lvl="0" indent="4763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человек(а)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57200" marR="0" lvl="0" indent="4763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57200" marR="0" lvl="0" indent="-3175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57200" marR="0" lvl="0" indent="-3175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57200" marR="0" lvl="0" indent="-3175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2125">
                <a:tc>
                  <a:txBody>
                    <a:bodyPr/>
                    <a:lstStyle/>
                    <a:p>
                      <a:pPr marL="4763" marR="0" lvl="0" indent="4763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57200" marR="0" lvl="0" indent="4763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57200" marR="0" lvl="0" indent="-3175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57200" marR="0" lvl="0" indent="-3175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57200" marR="0" lvl="0" indent="-3175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197" name="Rectangle 2"/>
          <p:cNvSpPr>
            <a:spLocks noChangeArrowheads="1"/>
          </p:cNvSpPr>
          <p:nvPr/>
        </p:nvSpPr>
        <p:spPr bwMode="auto">
          <a:xfrm>
            <a:off x="179388" y="1484313"/>
            <a:ext cx="8748712" cy="110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311150" eaLnBrk="0" hangingPunct="0"/>
            <a:r>
              <a:rPr lang="ru-RU" sz="2400" i="1">
                <a:latin typeface="Calibri" pitchFamily="34" charset="0"/>
                <a:cs typeface="Times New Roman" pitchFamily="18" charset="0"/>
              </a:rPr>
              <a:t>Всего писало контрольную работу: ___ человек(а)</a:t>
            </a:r>
            <a:endParaRPr lang="ru-RU" sz="2400"/>
          </a:p>
          <a:p>
            <a:pPr indent="311150" eaLnBrk="0" hangingPunct="0"/>
            <a:r>
              <a:rPr lang="ru-RU" sz="2400" i="1">
                <a:latin typeface="Calibri" pitchFamily="34" charset="0"/>
                <a:cs typeface="Times New Roman" pitchFamily="18" charset="0"/>
              </a:rPr>
              <a:t>Отсутствовало на контрольной работе: ___ человек(а)</a:t>
            </a:r>
            <a:endParaRPr lang="ru-RU" sz="2400"/>
          </a:p>
          <a:p>
            <a:pPr indent="311150" eaLnBrk="0" hangingPunct="0"/>
            <a:endParaRPr lang="ru-RU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Прямоугольник 3"/>
          <p:cNvSpPr>
            <a:spLocks noChangeArrowheads="1"/>
          </p:cNvSpPr>
          <p:nvPr/>
        </p:nvSpPr>
        <p:spPr bwMode="auto">
          <a:xfrm>
            <a:off x="1331913" y="1773238"/>
            <a:ext cx="6227762" cy="2554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b="1" u="sng">
                <a:latin typeface="Times New Roman" pitchFamily="18" charset="0"/>
                <a:cs typeface="Times New Roman" pitchFamily="18" charset="0"/>
              </a:rPr>
              <a:t>Влажность</a:t>
            </a:r>
            <a:r>
              <a:rPr lang="ru-RU" sz="4000" b="1">
                <a:latin typeface="Times New Roman" pitchFamily="18" charset="0"/>
                <a:cs typeface="Times New Roman" pitchFamily="18" charset="0"/>
              </a:rPr>
              <a:t> –</a:t>
            </a:r>
          </a:p>
          <a:p>
            <a:pPr algn="ctr"/>
            <a:endParaRPr lang="ru-RU" sz="4000" b="1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4000" b="1">
                <a:latin typeface="Times New Roman" pitchFamily="18" charset="0"/>
                <a:cs typeface="Times New Roman" pitchFamily="18" charset="0"/>
              </a:rPr>
              <a:t>это содержание водяного пара в воздухе</a:t>
            </a:r>
            <a:endParaRPr lang="ru-RU" sz="400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ru-RU" dirty="0" smtClean="0"/>
              <a:t>Характеристики влажности: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0" y="1484313"/>
            <a:ext cx="9144000" cy="4032250"/>
          </a:xfrm>
          <a:prstGeom prst="rect">
            <a:avLst/>
          </a:prstGeom>
        </p:spPr>
        <p:txBody>
          <a:bodyPr>
            <a:spAutoFit/>
          </a:bodyPr>
          <a:lstStyle/>
          <a:p>
            <a:pPr marL="358775" indent="-266700" algn="just">
              <a:buFontTx/>
              <a:buAutoNum type="arabicPeriod"/>
              <a:defRPr/>
            </a:pPr>
            <a:r>
              <a:rPr lang="ru-RU" sz="3600" b="1" u="sng" dirty="0">
                <a:latin typeface="Times New Roman" pitchFamily="18" charset="0"/>
                <a:cs typeface="Times New Roman" pitchFamily="18" charset="0"/>
              </a:rPr>
              <a:t>Парциальное давление водяного пара</a:t>
            </a:r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 –</a:t>
            </a:r>
          </a:p>
          <a:p>
            <a:pPr marL="742950" indent="-742950" algn="ctr">
              <a:defRPr/>
            </a:pP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  <a:p>
            <a:pPr marL="742950" indent="-742950" algn="ctr">
              <a:defRPr/>
            </a:pPr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это давление, которое производил бы водяной пар, если бы все остальные газы отсутствовали</a:t>
            </a:r>
          </a:p>
          <a:p>
            <a:pPr marL="742950" indent="-742950" algn="ctr">
              <a:defRPr/>
            </a:pP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  <a:p>
            <a:pPr marL="742950" indent="-742950" algn="ctr">
              <a:defRPr/>
            </a:pPr>
            <a:r>
              <a:rPr lang="ru-RU" sz="4000" b="1" dirty="0" err="1"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 [Па]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ru-RU" dirty="0" smtClean="0"/>
              <a:t>Характеристики влажности: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50825" y="1773238"/>
            <a:ext cx="8642350" cy="3784600"/>
          </a:xfrm>
          <a:prstGeom prst="rect">
            <a:avLst/>
          </a:prstGeom>
        </p:spPr>
        <p:txBody>
          <a:bodyPr>
            <a:spAutoFit/>
          </a:bodyPr>
          <a:lstStyle/>
          <a:p>
            <a:pPr marL="531813" indent="-531813">
              <a:defRPr/>
            </a:pPr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4000" b="1" u="sng" dirty="0">
                <a:latin typeface="Times New Roman" pitchFamily="18" charset="0"/>
                <a:cs typeface="Times New Roman" pitchFamily="18" charset="0"/>
              </a:rPr>
              <a:t>Абсолютная влажность </a:t>
            </a:r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–</a:t>
            </a:r>
          </a:p>
          <a:p>
            <a:pPr marL="531813" indent="-531813">
              <a:defRPr/>
            </a:pP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это плотность водяного пара, содержащегося в воздухе</a:t>
            </a:r>
          </a:p>
          <a:p>
            <a:pPr marL="531813" indent="-531813">
              <a:defRPr/>
            </a:pP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с [г/м</a:t>
            </a:r>
            <a:r>
              <a:rPr lang="ru-RU" sz="4000" b="1" baseline="30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] 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224644"/>
            <a:ext cx="8229600" cy="1143000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dirty="0" smtClean="0"/>
              <a:t>Характеристики влажности:</a:t>
            </a:r>
            <a:endParaRPr lang="ru-RU" dirty="0"/>
          </a:p>
        </p:txBody>
      </p:sp>
      <p:sp>
        <p:nvSpPr>
          <p:cNvPr id="19459" name="Rectangle 2"/>
          <p:cNvSpPr>
            <a:spLocks noChangeArrowheads="1"/>
          </p:cNvSpPr>
          <p:nvPr/>
        </p:nvSpPr>
        <p:spPr bwMode="auto">
          <a:xfrm>
            <a:off x="0" y="1042988"/>
            <a:ext cx="9144000" cy="532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531813" indent="-531813" algn="just" eaLnBrk="0" hangingPunct="0"/>
            <a:r>
              <a:rPr lang="ru-RU" sz="4000" b="1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sz="4000" b="1" u="sng">
                <a:latin typeface="Times New Roman" pitchFamily="18" charset="0"/>
                <a:cs typeface="Times New Roman" pitchFamily="18" charset="0"/>
              </a:rPr>
              <a:t>Относительная влажность воздуха </a:t>
            </a:r>
            <a:r>
              <a:rPr lang="ru-RU" sz="4000" b="1">
                <a:latin typeface="Times New Roman" pitchFamily="18" charset="0"/>
                <a:cs typeface="Times New Roman" pitchFamily="18" charset="0"/>
              </a:rPr>
              <a:t>– </a:t>
            </a:r>
          </a:p>
          <a:p>
            <a:pPr marL="531813" indent="-531813" algn="just" eaLnBrk="0" hangingPunct="0"/>
            <a:endParaRPr lang="ru-RU" sz="2000" b="1">
              <a:latin typeface="Times New Roman" pitchFamily="18" charset="0"/>
              <a:cs typeface="Times New Roman" pitchFamily="18" charset="0"/>
            </a:endParaRPr>
          </a:p>
          <a:p>
            <a:pPr marL="531813" indent="-531813" algn="ctr" eaLnBrk="0" hangingPunct="0"/>
            <a:r>
              <a:rPr lang="ru-RU" sz="4000" b="1">
                <a:latin typeface="Times New Roman" pitchFamily="18" charset="0"/>
                <a:cs typeface="Times New Roman" pitchFamily="18" charset="0"/>
              </a:rPr>
              <a:t>это отношение парциального давления р водяного пара, содержащегося в воздухе при данной температуре, к давлению р</a:t>
            </a:r>
            <a:r>
              <a:rPr lang="ru-RU" sz="4000" b="1" baseline="-30000">
                <a:latin typeface="Times New Roman" pitchFamily="18" charset="0"/>
                <a:cs typeface="Times New Roman" pitchFamily="18" charset="0"/>
              </a:rPr>
              <a:t>о </a:t>
            </a:r>
            <a:r>
              <a:rPr lang="ru-RU" sz="4000" b="1">
                <a:latin typeface="Times New Roman" pitchFamily="18" charset="0"/>
                <a:cs typeface="Times New Roman" pitchFamily="18" charset="0"/>
              </a:rPr>
              <a:t>насыщенного пара при той же температуре, выраженное в процентах: </a:t>
            </a:r>
            <a:endParaRPr lang="ru-RU" sz="400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9460" name="Рисунок 1" descr="http://festival.1september.ru/articles/569902/Image2687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80175" y="5661025"/>
            <a:ext cx="1547813" cy="944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ru-RU" dirty="0" smtClean="0"/>
              <a:t>Характеристики влажности:</a:t>
            </a:r>
            <a:endParaRPr lang="ru-RU" dirty="0"/>
          </a:p>
        </p:txBody>
      </p:sp>
      <p:sp>
        <p:nvSpPr>
          <p:cNvPr id="20483" name="Прямоугольник 3"/>
          <p:cNvSpPr>
            <a:spLocks noChangeArrowheads="1"/>
          </p:cNvSpPr>
          <p:nvPr/>
        </p:nvSpPr>
        <p:spPr bwMode="auto">
          <a:xfrm>
            <a:off x="215900" y="1341438"/>
            <a:ext cx="8712200" cy="501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ru-RU" sz="4000" b="1" u="sng">
                <a:latin typeface="Times New Roman" pitchFamily="18" charset="0"/>
                <a:cs typeface="Times New Roman" pitchFamily="18" charset="0"/>
              </a:rPr>
              <a:t>Точка росы </a:t>
            </a:r>
            <a:r>
              <a:rPr lang="ru-RU" sz="4000" b="1">
                <a:latin typeface="Times New Roman" pitchFamily="18" charset="0"/>
                <a:cs typeface="Times New Roman" pitchFamily="18" charset="0"/>
              </a:rPr>
              <a:t>–</a:t>
            </a:r>
          </a:p>
          <a:p>
            <a:endParaRPr lang="ru-RU" sz="4000" b="1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4000" b="1">
                <a:latin typeface="Times New Roman" pitchFamily="18" charset="0"/>
                <a:cs typeface="Times New Roman" pitchFamily="18" charset="0"/>
              </a:rPr>
              <a:t>это температура, до которой должен охладиться воздух, чтобы находящийся в нём пар достиг состояния насыщения (при данной влажности воздуха и неизменном давлении)</a:t>
            </a:r>
            <a:endParaRPr lang="ru-RU" sz="400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ChangeArrowheads="1"/>
          </p:cNvSpPr>
          <p:nvPr>
            <p:ph type="title"/>
          </p:nvPr>
        </p:nvSpPr>
        <p:spPr>
          <a:xfrm>
            <a:off x="647564" y="1664804"/>
            <a:ext cx="4212146" cy="1584412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2">
                    <a:satMod val="130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Психрометр</a:t>
            </a:r>
          </a:p>
        </p:txBody>
      </p:sp>
      <p:pic>
        <p:nvPicPr>
          <p:cNvPr id="21507" name="Picture 4" descr="http://www.dorus.ru/photos/1496358.jpg"/>
          <p:cNvPicPr>
            <a:picLocks noChangeAspect="1" noChangeArrowheads="1"/>
          </p:cNvPicPr>
          <p:nvPr/>
        </p:nvPicPr>
        <p:blipFill>
          <a:blip r:embed="rId2"/>
          <a:srcRect l="21989" t="3700" r="28035" b="6004"/>
          <a:stretch>
            <a:fillRect/>
          </a:stretch>
        </p:blipFill>
        <p:spPr bwMode="auto">
          <a:xfrm>
            <a:off x="5759450" y="441325"/>
            <a:ext cx="2376488" cy="5797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Прямоугольник 3"/>
          <p:cNvSpPr>
            <a:spLocks noChangeArrowheads="1"/>
          </p:cNvSpPr>
          <p:nvPr/>
        </p:nvSpPr>
        <p:spPr bwMode="auto">
          <a:xfrm>
            <a:off x="468313" y="1016000"/>
            <a:ext cx="8459787" cy="2309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600" b="1"/>
              <a:t>Найти относительную влажность воздуха, если показание сухого термометра t</a:t>
            </a:r>
            <a:r>
              <a:rPr lang="ru-RU" sz="3600" b="1" baseline="-25000"/>
              <a:t>с</a:t>
            </a:r>
            <a:r>
              <a:rPr lang="ru-RU" sz="3600" b="1"/>
              <a:t> = 30</a:t>
            </a:r>
            <a:r>
              <a:rPr lang="ru-RU" sz="3600" b="1" baseline="30000"/>
              <a:t>о </a:t>
            </a:r>
            <a:r>
              <a:rPr lang="ru-RU" sz="3600" b="1"/>
              <a:t>С, а показание влажного термометра t</a:t>
            </a:r>
            <a:r>
              <a:rPr lang="ru-RU" sz="3600" b="1" baseline="-25000"/>
              <a:t>в</a:t>
            </a:r>
            <a:r>
              <a:rPr lang="ru-RU" sz="3600" b="1"/>
              <a:t> = 26 </a:t>
            </a:r>
            <a:r>
              <a:rPr lang="ru-RU" sz="3600" b="1" baseline="30000"/>
              <a:t>о</a:t>
            </a:r>
            <a:r>
              <a:rPr lang="ru-RU" sz="3600" b="1"/>
              <a:t>С</a:t>
            </a:r>
          </a:p>
        </p:txBody>
      </p:sp>
      <p:sp>
        <p:nvSpPr>
          <p:cNvPr id="22531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2532" name="Rectangle 6"/>
          <p:cNvSpPr>
            <a:spLocks noChangeArrowheads="1"/>
          </p:cNvSpPr>
          <p:nvPr/>
        </p:nvSpPr>
        <p:spPr bwMode="auto">
          <a:xfrm rot="10800000" flipV="1">
            <a:off x="395288" y="3660775"/>
            <a:ext cx="8316912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 eaLnBrk="0" hangingPunct="0"/>
            <a:r>
              <a:rPr lang="ru-RU" sz="2400">
                <a:latin typeface="Times New Roman" pitchFamily="18" charset="0"/>
                <a:cs typeface="Times New Roman" pitchFamily="18" charset="0"/>
              </a:rPr>
              <a:t>разность показаний термометров </a:t>
            </a:r>
            <a:r>
              <a:rPr lang="ru-RU" sz="4000">
                <a:latin typeface="Times New Roman" pitchFamily="18" charset="0"/>
                <a:cs typeface="Times New Roman" pitchFamily="18" charset="0"/>
              </a:rPr>
              <a:t>t = t</a:t>
            </a:r>
            <a:r>
              <a:rPr lang="ru-RU" sz="4000" baseline="-3000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4000">
                <a:latin typeface="Times New Roman" pitchFamily="18" charset="0"/>
                <a:cs typeface="Times New Roman" pitchFamily="18" charset="0"/>
              </a:rPr>
              <a:t> – t</a:t>
            </a:r>
            <a:r>
              <a:rPr lang="ru-RU" sz="4000" baseline="-3000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4000">
                <a:latin typeface="Times New Roman" pitchFamily="18" charset="0"/>
                <a:cs typeface="Times New Roman" pitchFamily="18" charset="0"/>
              </a:rPr>
              <a:t> = 4 </a:t>
            </a:r>
            <a:r>
              <a:rPr lang="ru-RU" sz="4000" baseline="3000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4000">
                <a:latin typeface="Times New Roman" pitchFamily="18" charset="0"/>
                <a:cs typeface="Times New Roman" pitchFamily="18" charset="0"/>
              </a:rPr>
              <a:t>С</a:t>
            </a:r>
          </a:p>
          <a:p>
            <a:pPr algn="just" eaLnBrk="0" hangingPunct="0"/>
            <a:r>
              <a:rPr lang="ru-RU" sz="2400">
                <a:latin typeface="Times New Roman" pitchFamily="18" charset="0"/>
                <a:cs typeface="Times New Roman" pitchFamily="18" charset="0"/>
              </a:rPr>
              <a:t>по психометрической таблице на пересечении показаний сухого термометра и разности показаний термометра</a:t>
            </a:r>
            <a:r>
              <a:rPr lang="ru-RU" sz="40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>
                <a:latin typeface="Times New Roman" pitchFamily="18" charset="0"/>
                <a:cs typeface="Times New Roman" pitchFamily="18" charset="0"/>
              </a:rPr>
              <a:t>находим </a:t>
            </a:r>
            <a:r>
              <a:rPr lang="ru-RU" sz="4000">
                <a:latin typeface="Times New Roman" pitchFamily="18" charset="0"/>
                <a:cs typeface="Times New Roman" pitchFamily="18" charset="0"/>
              </a:rPr>
              <a:t>73%</a:t>
            </a:r>
          </a:p>
        </p:txBody>
      </p:sp>
      <p:sp>
        <p:nvSpPr>
          <p:cNvPr id="22533" name="Rectangle 6"/>
          <p:cNvSpPr>
            <a:spLocks noChangeArrowheads="1"/>
          </p:cNvSpPr>
          <p:nvPr/>
        </p:nvSpPr>
        <p:spPr bwMode="auto">
          <a:xfrm rot="10800000" flipV="1">
            <a:off x="2592388" y="3284538"/>
            <a:ext cx="43561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/>
            <a:r>
              <a:rPr lang="ru-RU" sz="4000">
                <a:latin typeface="Times New Roman" pitchFamily="18" charset="0"/>
                <a:cs typeface="Times New Roman" pitchFamily="18" charset="0"/>
              </a:rPr>
              <a:t>Решение:</a:t>
            </a:r>
          </a:p>
        </p:txBody>
      </p:sp>
      <p:sp>
        <p:nvSpPr>
          <p:cNvPr id="22534" name="Rectangle 6"/>
          <p:cNvSpPr>
            <a:spLocks noChangeArrowheads="1"/>
          </p:cNvSpPr>
          <p:nvPr/>
        </p:nvSpPr>
        <p:spPr bwMode="auto">
          <a:xfrm rot="10800000" flipV="1">
            <a:off x="2376488" y="260350"/>
            <a:ext cx="43561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/>
            <a:r>
              <a:rPr lang="ru-RU" sz="4000">
                <a:latin typeface="Times New Roman" pitchFamily="18" charset="0"/>
                <a:cs typeface="Times New Roman" pitchFamily="18" charset="0"/>
              </a:rPr>
              <a:t>Задача</a:t>
            </a:r>
          </a:p>
        </p:txBody>
      </p:sp>
      <p:sp>
        <p:nvSpPr>
          <p:cNvPr id="22535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468313" y="1376363"/>
          <a:ext cx="8424862" cy="2419350"/>
        </p:xfrm>
        <a:graphic>
          <a:graphicData uri="http://schemas.openxmlformats.org/drawingml/2006/table">
            <a:tbl>
              <a:tblPr/>
              <a:tblGrid>
                <a:gridCol w="2808287"/>
                <a:gridCol w="2808288"/>
                <a:gridCol w="2808287"/>
              </a:tblGrid>
              <a:tr h="806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Вариант 1</a:t>
                      </a:r>
                      <a:endParaRPr kumimoji="0" lang="ru-RU" sz="4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r>
                        <a:rPr kumimoji="0" lang="ru-RU" sz="40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</a:t>
                      </a:r>
                      <a:r>
                        <a:rPr kumimoji="0" lang="ru-RU" sz="4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= 26 </a:t>
                      </a:r>
                      <a:r>
                        <a:rPr kumimoji="0" lang="ru-RU" sz="40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r>
                        <a:rPr kumimoji="0" lang="ru-RU" sz="4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</a:t>
                      </a:r>
                      <a:endParaRPr kumimoji="0" lang="ru-RU" sz="4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r>
                        <a:rPr kumimoji="0" lang="ru-RU" sz="40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</a:t>
                      </a:r>
                      <a:r>
                        <a:rPr kumimoji="0" lang="ru-RU" sz="4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= 22 </a:t>
                      </a:r>
                      <a:r>
                        <a:rPr kumimoji="0" lang="ru-RU" sz="40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r>
                        <a:rPr kumimoji="0" lang="ru-RU" sz="4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</a:t>
                      </a:r>
                      <a:endParaRPr kumimoji="0" lang="ru-RU" sz="4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06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Вариант 2</a:t>
                      </a:r>
                      <a:endParaRPr kumimoji="0" lang="ru-RU" sz="4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r>
                        <a:rPr kumimoji="0" lang="ru-RU" sz="40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</a:t>
                      </a:r>
                      <a:r>
                        <a:rPr kumimoji="0" lang="ru-RU" sz="4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= 26 </a:t>
                      </a:r>
                      <a:r>
                        <a:rPr kumimoji="0" lang="ru-RU" sz="40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r>
                        <a:rPr kumimoji="0" lang="ru-RU" sz="4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</a:t>
                      </a:r>
                      <a:endParaRPr kumimoji="0" lang="ru-RU" sz="4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r>
                        <a:rPr kumimoji="0" lang="ru-RU" sz="40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</a:t>
                      </a:r>
                      <a:r>
                        <a:rPr kumimoji="0" lang="ru-RU" sz="4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= 20 </a:t>
                      </a:r>
                      <a:r>
                        <a:rPr kumimoji="0" lang="ru-RU" sz="40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r>
                        <a:rPr kumimoji="0" lang="ru-RU" sz="4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</a:t>
                      </a:r>
                      <a:endParaRPr kumimoji="0" lang="ru-RU" sz="4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06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Вариант 3</a:t>
                      </a:r>
                      <a:endParaRPr kumimoji="0" lang="ru-RU" sz="4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r>
                        <a:rPr kumimoji="0" lang="ru-RU" sz="40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</a:t>
                      </a:r>
                      <a:r>
                        <a:rPr kumimoji="0" lang="ru-RU" sz="4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= 28 </a:t>
                      </a:r>
                      <a:r>
                        <a:rPr kumimoji="0" lang="ru-RU" sz="40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r>
                        <a:rPr kumimoji="0" lang="ru-RU" sz="4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</a:t>
                      </a:r>
                      <a:endParaRPr kumimoji="0" lang="ru-RU" sz="4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r>
                        <a:rPr kumimoji="0" lang="ru-RU" sz="40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</a:t>
                      </a:r>
                      <a:r>
                        <a:rPr kumimoji="0" lang="ru-RU" sz="4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= 25 </a:t>
                      </a:r>
                      <a:r>
                        <a:rPr kumimoji="0" lang="ru-RU" sz="40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r>
                        <a:rPr kumimoji="0" lang="ru-RU" sz="4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</a:t>
                      </a:r>
                      <a:endParaRPr kumimoji="0" lang="ru-RU" sz="4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4" descr="http://lib3.podelise.ru/tw_files2/urls_22/14/d-13390/13390_html_2785897f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19700" y="441325"/>
            <a:ext cx="3565525" cy="578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431800" y="2457450"/>
            <a:ext cx="4211638" cy="684213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4100" b="1" dirty="0">
                <a:solidFill>
                  <a:schemeClr val="tx2">
                    <a:satMod val="130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+mj-lt"/>
                <a:ea typeface="+mj-ea"/>
                <a:cs typeface="+mj-cs"/>
              </a:rPr>
              <a:t>Гигрометр</a:t>
            </a:r>
          </a:p>
        </p:txBody>
      </p:sp>
      <p:pic>
        <p:nvPicPr>
          <p:cNvPr id="24580" name="Picture 6" descr="http://www.modernlib.ru/books/bse/bolshaya_sovetskaya_enciklopediya_gi/i009-001-211716543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9138" y="1052513"/>
            <a:ext cx="344805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3"/>
          <p:cNvSpPr>
            <a:spLocks noChangeArrowheads="1"/>
          </p:cNvSpPr>
          <p:nvPr/>
        </p:nvSpPr>
        <p:spPr bwMode="auto">
          <a:xfrm rot="10800000" flipV="1">
            <a:off x="250825" y="1295400"/>
            <a:ext cx="8389938" cy="341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 eaLnBrk="0" hangingPunct="0"/>
            <a:r>
              <a:rPr lang="ru-RU" sz="3600">
                <a:latin typeface="Times New Roman" pitchFamily="18" charset="0"/>
                <a:cs typeface="Times New Roman" pitchFamily="18" charset="0"/>
              </a:rPr>
              <a:t>В комнате объёмом </a:t>
            </a:r>
            <a:r>
              <a:rPr lang="ru-RU" sz="3600" i="1">
                <a:latin typeface="Times New Roman" pitchFamily="18" charset="0"/>
                <a:cs typeface="Times New Roman" pitchFamily="18" charset="0"/>
              </a:rPr>
              <a:t>120 м</a:t>
            </a:r>
            <a:r>
              <a:rPr lang="ru-RU" sz="3600" i="1" baseline="3000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3600">
                <a:latin typeface="Times New Roman" pitchFamily="18" charset="0"/>
                <a:cs typeface="Times New Roman" pitchFamily="18" charset="0"/>
              </a:rPr>
              <a:t> при </a:t>
            </a:r>
            <a:r>
              <a:rPr lang="ru-RU" sz="3600" i="1">
                <a:latin typeface="Times New Roman" pitchFamily="18" charset="0"/>
                <a:cs typeface="Times New Roman" pitchFamily="18" charset="0"/>
              </a:rPr>
              <a:t>15 </a:t>
            </a:r>
            <a:r>
              <a:rPr lang="ru-RU" sz="3600" i="1" baseline="3000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3600" i="1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3600">
                <a:latin typeface="Times New Roman" pitchFamily="18" charset="0"/>
                <a:cs typeface="Times New Roman" pitchFamily="18" charset="0"/>
              </a:rPr>
              <a:t> относительная влажность воздуха </a:t>
            </a:r>
            <a:r>
              <a:rPr lang="ru-RU" sz="3600" i="1">
                <a:latin typeface="Times New Roman" pitchFamily="18" charset="0"/>
                <a:cs typeface="Times New Roman" pitchFamily="18" charset="0"/>
              </a:rPr>
              <a:t>60%.</a:t>
            </a:r>
            <a:r>
              <a:rPr lang="ru-RU" sz="3600">
                <a:latin typeface="Times New Roman" pitchFamily="18" charset="0"/>
                <a:cs typeface="Times New Roman" pitchFamily="18" charset="0"/>
              </a:rPr>
              <a:t> Определить массу водяных паров в воздухе комнаты. Давление насыщенных паров </a:t>
            </a:r>
            <a:r>
              <a:rPr lang="ru-RU" sz="3600" i="1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ru-RU" sz="3600" i="1" baseline="-3000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ru-RU" sz="3600" baseline="-300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>
                <a:latin typeface="Times New Roman" pitchFamily="18" charset="0"/>
                <a:cs typeface="Times New Roman" pitchFamily="18" charset="0"/>
              </a:rPr>
              <a:t>при </a:t>
            </a:r>
            <a:r>
              <a:rPr lang="ru-RU" sz="3600" i="1">
                <a:latin typeface="Times New Roman" pitchFamily="18" charset="0"/>
                <a:cs typeface="Times New Roman" pitchFamily="18" charset="0"/>
              </a:rPr>
              <a:t>t =15 </a:t>
            </a:r>
            <a:r>
              <a:rPr lang="ru-RU" sz="3600" i="1" baseline="3000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3600" i="1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3600">
                <a:latin typeface="Times New Roman" pitchFamily="18" charset="0"/>
                <a:cs typeface="Times New Roman" pitchFamily="18" charset="0"/>
              </a:rPr>
              <a:t> равно </a:t>
            </a:r>
            <a:r>
              <a:rPr lang="ru-RU" sz="3600" i="1">
                <a:latin typeface="Times New Roman" pitchFamily="18" charset="0"/>
                <a:cs typeface="Times New Roman" pitchFamily="18" charset="0"/>
              </a:rPr>
              <a:t>12 мм рт.ст</a:t>
            </a:r>
            <a:r>
              <a:rPr lang="ru-RU" sz="3600">
                <a:latin typeface="Times New Roman" pitchFamily="18" charset="0"/>
                <a:cs typeface="Times New Roman" pitchFamily="18" charset="0"/>
              </a:rPr>
              <a:t>. Малярная масса воды </a:t>
            </a:r>
            <a:r>
              <a:rPr lang="ru-RU" sz="3600" i="1">
                <a:latin typeface="Times New Roman" pitchFamily="18" charset="0"/>
                <a:cs typeface="Times New Roman" pitchFamily="18" charset="0"/>
              </a:rPr>
              <a:t>M = 0,018 кг/моль</a:t>
            </a:r>
            <a:r>
              <a:rPr lang="ru-RU" sz="360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2592388" y="296863"/>
            <a:ext cx="4211637" cy="684212"/>
          </a:xfrm>
          <a:prstGeom prst="rect">
            <a:avLst/>
          </a:prstGeom>
        </p:spPr>
        <p:txBody>
          <a:bodyPr>
            <a:normAutofit fontScale="62500" lnSpcReduction="2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4100" b="1" dirty="0">
                <a:solidFill>
                  <a:schemeClr val="tx2">
                    <a:satMod val="130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+mj-lt"/>
                <a:ea typeface="+mj-ea"/>
                <a:cs typeface="+mj-cs"/>
              </a:rPr>
              <a:t>Дополнительная задача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3455988" y="1016000"/>
            <a:ext cx="2627312" cy="1439863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b="1" dirty="0">
                <a:solidFill>
                  <a:schemeClr val="tx1"/>
                </a:solidFill>
              </a:rPr>
              <a:t>Жидкое</a:t>
            </a:r>
          </a:p>
        </p:txBody>
      </p:sp>
      <p:sp>
        <p:nvSpPr>
          <p:cNvPr id="3" name="Овал 2"/>
          <p:cNvSpPr/>
          <p:nvPr/>
        </p:nvSpPr>
        <p:spPr>
          <a:xfrm>
            <a:off x="5922963" y="4232275"/>
            <a:ext cx="2789237" cy="1439863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b="1" dirty="0">
                <a:solidFill>
                  <a:schemeClr val="tx1"/>
                </a:solidFill>
              </a:rPr>
              <a:t>Газообразное</a:t>
            </a:r>
          </a:p>
        </p:txBody>
      </p:sp>
      <p:sp>
        <p:nvSpPr>
          <p:cNvPr id="4" name="Овал 3"/>
          <p:cNvSpPr/>
          <p:nvPr/>
        </p:nvSpPr>
        <p:spPr>
          <a:xfrm>
            <a:off x="519113" y="4378325"/>
            <a:ext cx="2627312" cy="1439863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b="1" dirty="0">
                <a:solidFill>
                  <a:schemeClr val="tx1"/>
                </a:solidFill>
              </a:rPr>
              <a:t>Твёрдое</a:t>
            </a:r>
          </a:p>
        </p:txBody>
      </p:sp>
      <p:sp>
        <p:nvSpPr>
          <p:cNvPr id="8197" name="Заголовок 4"/>
          <p:cNvSpPr>
            <a:spLocks noGrp="1"/>
          </p:cNvSpPr>
          <p:nvPr>
            <p:ph type="title" idx="4294967295"/>
          </p:nvPr>
        </p:nvSpPr>
        <p:spPr>
          <a:xfrm>
            <a:off x="0" y="288925"/>
            <a:ext cx="9144000" cy="830263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2">
                    <a:satMod val="130000"/>
                  </a:schemeClr>
                </a:solidFill>
              </a:rPr>
              <a:t>Агрегатные состояния вещества</a:t>
            </a:r>
          </a:p>
        </p:txBody>
      </p:sp>
      <p:cxnSp>
        <p:nvCxnSpPr>
          <p:cNvPr id="7" name="Прямая со стрелкой 6"/>
          <p:cNvCxnSpPr>
            <a:stCxn id="2" idx="3"/>
          </p:cNvCxnSpPr>
          <p:nvPr/>
        </p:nvCxnSpPr>
        <p:spPr>
          <a:xfrm rot="5400000">
            <a:off x="2035175" y="2606675"/>
            <a:ext cx="2166938" cy="1443038"/>
          </a:xfrm>
          <a:prstGeom prst="straightConnector1">
            <a:avLst/>
          </a:prstGeom>
          <a:ln w="57150">
            <a:solidFill>
              <a:srgbClr val="FF0000"/>
            </a:solidFill>
            <a:prstDash val="sysDot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 rot="5400000" flipH="1" flipV="1">
            <a:off x="1559719" y="2388394"/>
            <a:ext cx="2409825" cy="1570037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8200" name="TextBox 13"/>
          <p:cNvSpPr txBox="1">
            <a:spLocks noChangeArrowheads="1"/>
          </p:cNvSpPr>
          <p:nvPr/>
        </p:nvSpPr>
        <p:spPr bwMode="auto">
          <a:xfrm rot="-3375267">
            <a:off x="1281907" y="2936081"/>
            <a:ext cx="23495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/>
              <a:t>Плавление</a:t>
            </a:r>
          </a:p>
        </p:txBody>
      </p:sp>
      <p:sp>
        <p:nvSpPr>
          <p:cNvPr id="8201" name="TextBox 14"/>
          <p:cNvSpPr txBox="1">
            <a:spLocks noChangeArrowheads="1"/>
          </p:cNvSpPr>
          <p:nvPr/>
        </p:nvSpPr>
        <p:spPr bwMode="auto">
          <a:xfrm rot="-3375267">
            <a:off x="2194719" y="3301206"/>
            <a:ext cx="23495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>
                <a:solidFill>
                  <a:srgbClr val="FF0000"/>
                </a:solidFill>
              </a:rPr>
              <a:t>Кристаллизация</a:t>
            </a:r>
          </a:p>
        </p:txBody>
      </p:sp>
      <p:cxnSp>
        <p:nvCxnSpPr>
          <p:cNvPr id="25" name="Прямая со стрелкой 24"/>
          <p:cNvCxnSpPr/>
          <p:nvPr/>
        </p:nvCxnSpPr>
        <p:spPr>
          <a:xfrm rot="16200000" flipH="1">
            <a:off x="5649120" y="2351881"/>
            <a:ext cx="2081212" cy="1679575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/>
          <p:nvPr/>
        </p:nvCxnSpPr>
        <p:spPr>
          <a:xfrm rot="16200000" flipV="1">
            <a:off x="5375275" y="2552701"/>
            <a:ext cx="1862137" cy="1497012"/>
          </a:xfrm>
          <a:prstGeom prst="straightConnector1">
            <a:avLst/>
          </a:prstGeom>
          <a:ln w="57150">
            <a:solidFill>
              <a:srgbClr val="FF0000"/>
            </a:solidFill>
            <a:prstDash val="sysDot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/>
          <p:nvPr/>
        </p:nvCxnSpPr>
        <p:spPr>
          <a:xfrm flipV="1">
            <a:off x="3038475" y="4816475"/>
            <a:ext cx="2921000" cy="36513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/>
          <p:nvPr/>
        </p:nvCxnSpPr>
        <p:spPr>
          <a:xfrm rot="10800000">
            <a:off x="3074988" y="5181600"/>
            <a:ext cx="2884487" cy="1588"/>
          </a:xfrm>
          <a:prstGeom prst="straightConnector1">
            <a:avLst/>
          </a:prstGeom>
          <a:ln w="57150">
            <a:solidFill>
              <a:srgbClr val="FF0000"/>
            </a:solidFill>
            <a:prstDash val="sysDot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8206" name="TextBox 31"/>
          <p:cNvSpPr txBox="1">
            <a:spLocks noChangeArrowheads="1"/>
          </p:cNvSpPr>
          <p:nvPr/>
        </p:nvSpPr>
        <p:spPr bwMode="auto">
          <a:xfrm rot="3020550">
            <a:off x="5788819" y="2910681"/>
            <a:ext cx="2336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/>
              <a:t>Парообразование</a:t>
            </a:r>
          </a:p>
        </p:txBody>
      </p:sp>
      <p:sp>
        <p:nvSpPr>
          <p:cNvPr id="8207" name="TextBox 32"/>
          <p:cNvSpPr txBox="1">
            <a:spLocks noChangeArrowheads="1"/>
          </p:cNvSpPr>
          <p:nvPr/>
        </p:nvSpPr>
        <p:spPr bwMode="auto">
          <a:xfrm rot="3081236">
            <a:off x="4971257" y="3248819"/>
            <a:ext cx="23368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>
                <a:solidFill>
                  <a:srgbClr val="FF0000"/>
                </a:solidFill>
              </a:rPr>
              <a:t>Конденсация</a:t>
            </a:r>
          </a:p>
        </p:txBody>
      </p:sp>
      <p:sp>
        <p:nvSpPr>
          <p:cNvPr id="8208" name="TextBox 33"/>
          <p:cNvSpPr txBox="1">
            <a:spLocks noChangeArrowheads="1"/>
          </p:cNvSpPr>
          <p:nvPr/>
        </p:nvSpPr>
        <p:spPr bwMode="auto">
          <a:xfrm>
            <a:off x="3294063" y="4414838"/>
            <a:ext cx="2336800" cy="3698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/>
              <a:t>Сублимация</a:t>
            </a:r>
          </a:p>
        </p:txBody>
      </p:sp>
      <p:sp>
        <p:nvSpPr>
          <p:cNvPr id="8209" name="TextBox 34"/>
          <p:cNvSpPr txBox="1">
            <a:spLocks noChangeArrowheads="1"/>
          </p:cNvSpPr>
          <p:nvPr/>
        </p:nvSpPr>
        <p:spPr bwMode="auto">
          <a:xfrm>
            <a:off x="3476625" y="5327650"/>
            <a:ext cx="2336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>
                <a:solidFill>
                  <a:srgbClr val="FF0000"/>
                </a:solidFill>
              </a:rPr>
              <a:t>Десублимация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68" decel="1000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68" decel="100000"/>
                                        <p:tgtEl>
                                          <p:spTgt spid="819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68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68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368300"/>
            <a:ext cx="6870700" cy="1023938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2">
                    <a:satMod val="130000"/>
                  </a:schemeClr>
                </a:solidFill>
              </a:rPr>
              <a:t>Домашнее задание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828800"/>
            <a:ext cx="7342188" cy="3508375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endParaRPr lang="ru-RU" sz="2800" dirty="0" smtClean="0"/>
          </a:p>
          <a:p>
            <a:pPr marL="623887" indent="-514350" algn="just" eaLnBrk="1" hangingPunct="1">
              <a:lnSpc>
                <a:spcPct val="90000"/>
              </a:lnSpc>
              <a:buFont typeface="+mj-lt"/>
              <a:buAutoNum type="arabicPeriod"/>
              <a:defRPr/>
            </a:pPr>
            <a:r>
              <a:rPr lang="ru-RU" sz="2800" dirty="0" smtClean="0"/>
              <a:t>Работа над ошибками для тех кто написал к.р. на «2» и «3»</a:t>
            </a:r>
          </a:p>
          <a:p>
            <a:pPr marL="623887" indent="-514350" eaLnBrk="1" hangingPunct="1">
              <a:lnSpc>
                <a:spcPct val="90000"/>
              </a:lnSpc>
              <a:buFont typeface="+mj-lt"/>
              <a:buAutoNum type="arabicPeriod"/>
              <a:defRPr/>
            </a:pPr>
            <a:r>
              <a:rPr lang="ru-RU" sz="2800" dirty="0" smtClean="0"/>
              <a:t>Конспект</a:t>
            </a:r>
          </a:p>
          <a:p>
            <a:pPr marL="623887" indent="-514350" algn="just" eaLnBrk="1" hangingPunct="1">
              <a:lnSpc>
                <a:spcPct val="90000"/>
              </a:lnSpc>
              <a:buFont typeface="+mj-lt"/>
              <a:buAutoNum type="arabicPeriod"/>
              <a:defRPr/>
            </a:pPr>
            <a:r>
              <a:rPr lang="ru-RU" sz="2800" dirty="0" smtClean="0"/>
              <a:t>Сообщение на тему: </a:t>
            </a:r>
            <a:r>
              <a:rPr lang="ru-RU" sz="2800" b="1" dirty="0" smtClean="0"/>
              <a:t>«</a:t>
            </a:r>
            <a:r>
              <a:rPr lang="ru-RU" sz="28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Значение влажности воздуха для живых организмов</a:t>
            </a:r>
            <a:r>
              <a:rPr lang="ru-RU" sz="2800" dirty="0" smtClean="0"/>
              <a:t>»</a:t>
            </a:r>
            <a:endParaRPr lang="en-US" sz="28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Дата 3"/>
          <p:cNvSpPr>
            <a:spLocks noGrp="1"/>
          </p:cNvSpPr>
          <p:nvPr>
            <p:ph type="dt" sz="quarter" idx="10"/>
          </p:nvPr>
        </p:nvSpPr>
        <p:spPr bwMode="auto">
          <a:xfrm>
            <a:off x="6624638" y="368300"/>
            <a:ext cx="2243137" cy="366713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r"/>
            <a:fld id="{BB0607C9-16B4-4816-BFAE-15E0FA32A979}" type="datetime1">
              <a:rPr lang="ru-RU" sz="2400" b="1" smtClean="0"/>
              <a:pPr algn="r"/>
              <a:t>01.07.2013</a:t>
            </a:fld>
            <a:endParaRPr lang="ru-RU" sz="2400" b="1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0" y="1749425"/>
            <a:ext cx="8726488" cy="1314450"/>
          </a:xfrm>
        </p:spPr>
        <p:txBody>
          <a:bodyPr/>
          <a:lstStyle/>
          <a:p>
            <a:pPr algn="ctr" eaLnBrk="1" hangingPunct="1">
              <a:buFont typeface="Wingdings 2" pitchFamily="18" charset="2"/>
              <a:buNone/>
            </a:pPr>
            <a:r>
              <a:rPr lang="ru-RU" sz="4000" b="1" smtClean="0"/>
              <a:t>"ВЗАИМНЫЕ ПРЕВРАЩЕНИЯ ЖИДКОСТЕЙ И ГАЗОВ"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1700213"/>
            <a:ext cx="8497888" cy="2989262"/>
          </a:xfrm>
        </p:spPr>
        <p:txBody>
          <a:bodyPr>
            <a:normAutofit fontScale="92500" lnSpcReduction="10000"/>
          </a:bodyPr>
          <a:lstStyle/>
          <a:p>
            <a:pPr algn="just" eaLnBrk="1" hangingPunct="1">
              <a:defRPr/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изучить процессы взаимного превращения жидкостей и газов, их названия и определения; характеристики влажности воздуха;</a:t>
            </a:r>
          </a:p>
          <a:p>
            <a:pPr algn="just" eaLnBrk="1" hangingPunct="1">
              <a:buFont typeface="Wingdings 3" pitchFamily="18" charset="2"/>
              <a:buNone/>
              <a:defRPr/>
            </a:pPr>
            <a:endParaRPr lang="ru-RU" sz="2400" i="1" dirty="0" smtClean="0"/>
          </a:p>
          <a:p>
            <a:pPr algn="just" eaLnBrk="1" hangingPunct="1">
              <a:defRPr/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научится определять влажность воздуха по показаниям психрометра.</a:t>
            </a:r>
          </a:p>
          <a:p>
            <a:pPr eaLnBrk="1" hangingPunct="1">
              <a:defRPr/>
            </a:pPr>
            <a:endParaRPr lang="ru-RU" sz="2400" dirty="0"/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863588" y="296652"/>
            <a:ext cx="6870700" cy="617537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Цели урока: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Прямоугольник 3"/>
          <p:cNvSpPr>
            <a:spLocks noChangeArrowheads="1"/>
          </p:cNvSpPr>
          <p:nvPr/>
        </p:nvSpPr>
        <p:spPr bwMode="auto">
          <a:xfrm>
            <a:off x="503238" y="1592263"/>
            <a:ext cx="7993062" cy="3170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b="1" u="sng">
                <a:latin typeface="Times New Roman" pitchFamily="18" charset="0"/>
                <a:cs typeface="Times New Roman" pitchFamily="18" charset="0"/>
              </a:rPr>
              <a:t>Испарение</a:t>
            </a:r>
            <a:r>
              <a:rPr lang="ru-RU" sz="4000" b="1">
                <a:latin typeface="Times New Roman" pitchFamily="18" charset="0"/>
                <a:cs typeface="Times New Roman" pitchFamily="18" charset="0"/>
              </a:rPr>
              <a:t> –</a:t>
            </a:r>
          </a:p>
          <a:p>
            <a:pPr algn="ctr"/>
            <a:endParaRPr lang="ru-RU" sz="4000" b="1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4000" b="1">
                <a:latin typeface="Times New Roman" pitchFamily="18" charset="0"/>
                <a:cs typeface="Times New Roman" pitchFamily="18" charset="0"/>
              </a:rPr>
              <a:t>это переход вещества из жидкого или твёрдого состояния в газообразное – пар</a:t>
            </a:r>
            <a:endParaRPr lang="ru-RU" sz="400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Прямоугольник 3"/>
          <p:cNvSpPr>
            <a:spLocks noChangeArrowheads="1"/>
          </p:cNvSpPr>
          <p:nvPr/>
        </p:nvSpPr>
        <p:spPr bwMode="auto">
          <a:xfrm>
            <a:off x="468313" y="1484313"/>
            <a:ext cx="8351837" cy="3170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b="1" u="sng">
                <a:latin typeface="Times New Roman" pitchFamily="18" charset="0"/>
                <a:cs typeface="Times New Roman" pitchFamily="18" charset="0"/>
              </a:rPr>
              <a:t>Конденсация</a:t>
            </a:r>
            <a:r>
              <a:rPr lang="ru-RU" sz="4000" b="1">
                <a:latin typeface="Times New Roman" pitchFamily="18" charset="0"/>
                <a:cs typeface="Times New Roman" pitchFamily="18" charset="0"/>
              </a:rPr>
              <a:t> водяного пара –</a:t>
            </a:r>
          </a:p>
          <a:p>
            <a:pPr algn="ctr"/>
            <a:endParaRPr lang="ru-RU" sz="4000" b="1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4000" b="1">
                <a:latin typeface="Times New Roman" pitchFamily="18" charset="0"/>
                <a:cs typeface="Times New Roman" pitchFamily="18" charset="0"/>
              </a:rPr>
              <a:t>это переход водяного пара, содержащегося в воздухе, в жидкое состояние (капли)</a:t>
            </a:r>
            <a:endParaRPr lang="ru-RU" sz="400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Прямоугольник 3"/>
          <p:cNvSpPr>
            <a:spLocks noChangeArrowheads="1"/>
          </p:cNvSpPr>
          <p:nvPr/>
        </p:nvSpPr>
        <p:spPr bwMode="auto">
          <a:xfrm>
            <a:off x="323850" y="549275"/>
            <a:ext cx="8532813" cy="563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b="1" u="sng">
                <a:latin typeface="Times New Roman" pitchFamily="18" charset="0"/>
                <a:cs typeface="Times New Roman" pitchFamily="18" charset="0"/>
              </a:rPr>
              <a:t>Динамическое равновесие </a:t>
            </a:r>
            <a:r>
              <a:rPr lang="ru-RU" sz="4000" b="1">
                <a:latin typeface="Times New Roman" pitchFamily="18" charset="0"/>
                <a:cs typeface="Times New Roman" pitchFamily="18" charset="0"/>
              </a:rPr>
              <a:t>между жидкостью и паром –</a:t>
            </a:r>
          </a:p>
          <a:p>
            <a:pPr algn="ctr"/>
            <a:endParaRPr lang="ru-RU" sz="4000" b="1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4000" b="1">
                <a:latin typeface="Times New Roman" pitchFamily="18" charset="0"/>
                <a:cs typeface="Times New Roman" pitchFamily="18" charset="0"/>
              </a:rPr>
              <a:t>это такое состояние, при котором число молекул, покидающих поверхность жидкости, равно в среднем числу молекул пара, возвратившихся за это же время в жидкость</a:t>
            </a:r>
            <a:endParaRPr lang="ru-RU" sz="400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"/>
          <p:cNvSpPr>
            <a:spLocks noChangeArrowheads="1"/>
          </p:cNvSpPr>
          <p:nvPr/>
        </p:nvSpPr>
        <p:spPr bwMode="auto">
          <a:xfrm>
            <a:off x="468313" y="601663"/>
            <a:ext cx="8243887" cy="378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269875" algn="ctr" eaLnBrk="0" hangingPunct="0"/>
            <a:r>
              <a:rPr lang="ru-RU" sz="4000" b="1" u="sng">
                <a:latin typeface="Times New Roman" pitchFamily="18" charset="0"/>
                <a:cs typeface="Times New Roman" pitchFamily="18" charset="0"/>
              </a:rPr>
              <a:t>Насыщенный пар</a:t>
            </a:r>
            <a:r>
              <a:rPr lang="ru-RU" sz="4000" b="1">
                <a:latin typeface="Times New Roman" pitchFamily="18" charset="0"/>
                <a:cs typeface="Times New Roman" pitchFamily="18" charset="0"/>
              </a:rPr>
              <a:t> – </a:t>
            </a:r>
          </a:p>
          <a:p>
            <a:pPr indent="269875" algn="ctr" eaLnBrk="0" hangingPunct="0"/>
            <a:endParaRPr lang="ru-RU" sz="4000" b="1">
              <a:latin typeface="Times New Roman" pitchFamily="18" charset="0"/>
              <a:cs typeface="Times New Roman" pitchFamily="18" charset="0"/>
            </a:endParaRPr>
          </a:p>
          <a:p>
            <a:pPr indent="269875" algn="ctr" eaLnBrk="0" hangingPunct="0"/>
            <a:r>
              <a:rPr lang="ru-RU" sz="4000" b="1">
                <a:latin typeface="Times New Roman" pitchFamily="18" charset="0"/>
                <a:cs typeface="Times New Roman" pitchFamily="18" charset="0"/>
              </a:rPr>
              <a:t>это пар, находящийся в динамическом равновесии со своей жидкостью.</a:t>
            </a:r>
          </a:p>
          <a:p>
            <a:pPr indent="269875" algn="ctr" eaLnBrk="0" hangingPunct="0"/>
            <a:r>
              <a:rPr lang="ru-RU" sz="4000" b="1"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sz="4000" b="1" baseline="-30000">
                <a:latin typeface="Times New Roman" pitchFamily="18" charset="0"/>
                <a:cs typeface="Times New Roman" pitchFamily="18" charset="0"/>
              </a:rPr>
              <a:t>о </a:t>
            </a:r>
            <a:r>
              <a:rPr lang="ru-RU" sz="4000" b="1">
                <a:latin typeface="Times New Roman" pitchFamily="18" charset="0"/>
                <a:cs typeface="Times New Roman" pitchFamily="18" charset="0"/>
              </a:rPr>
              <a:t>= n∙k∙T </a:t>
            </a:r>
            <a:endParaRPr lang="ru-RU" sz="400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Прямоугольник 4"/>
          <p:cNvSpPr>
            <a:spLocks noChangeArrowheads="1"/>
          </p:cNvSpPr>
          <p:nvPr/>
        </p:nvSpPr>
        <p:spPr bwMode="auto">
          <a:xfrm>
            <a:off x="287338" y="1341438"/>
            <a:ext cx="8532812" cy="316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b="1" u="sng">
                <a:latin typeface="Times New Roman" pitchFamily="18" charset="0"/>
                <a:cs typeface="Times New Roman" pitchFamily="18" charset="0"/>
              </a:rPr>
              <a:t>Кипение</a:t>
            </a:r>
          </a:p>
          <a:p>
            <a:endParaRPr lang="ru-RU" sz="4000" b="1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4000" b="1">
                <a:latin typeface="Times New Roman" pitchFamily="18" charset="0"/>
                <a:cs typeface="Times New Roman" pitchFamily="18" charset="0"/>
              </a:rPr>
              <a:t>– это переход жидкости в пар, происходящий с образованием в объёме жидкости пузырьков пара</a:t>
            </a:r>
            <a:endParaRPr lang="ru-RU" sz="400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1046</TotalTime>
  <Words>370</Words>
  <Application>Microsoft Office PowerPoint</Application>
  <PresentationFormat>Экран (4:3)</PresentationFormat>
  <Paragraphs>81</Paragraphs>
  <Slides>20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Шаблон оформления</vt:lpstr>
      </vt:variant>
      <vt:variant>
        <vt:i4>6</vt:i4>
      </vt:variant>
      <vt:variant>
        <vt:lpstr>Заголовки слайдов</vt:lpstr>
      </vt:variant>
      <vt:variant>
        <vt:i4>20</vt:i4>
      </vt:variant>
    </vt:vector>
  </HeadingPairs>
  <TitlesOfParts>
    <vt:vector size="34" baseType="lpstr">
      <vt:lpstr>Comic Sans MS</vt:lpstr>
      <vt:lpstr>Arial</vt:lpstr>
      <vt:lpstr>Lucida Sans Unicode</vt:lpstr>
      <vt:lpstr>Wingdings 3</vt:lpstr>
      <vt:lpstr>Verdana</vt:lpstr>
      <vt:lpstr>Wingdings 2</vt:lpstr>
      <vt:lpstr>Calibri</vt:lpstr>
      <vt:lpstr>Times New Roman</vt:lpstr>
      <vt:lpstr>Открытая</vt:lpstr>
      <vt:lpstr>1_Открытая</vt:lpstr>
      <vt:lpstr>2_Открытая</vt:lpstr>
      <vt:lpstr>3_Открытая</vt:lpstr>
      <vt:lpstr>4_Открытая</vt:lpstr>
      <vt:lpstr>5_Открытая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урока:</dc:title>
  <dc:creator>Zver</dc:creator>
  <cp:lastModifiedBy>Владимир</cp:lastModifiedBy>
  <cp:revision>71</cp:revision>
  <dcterms:created xsi:type="dcterms:W3CDTF">2008-02-04T21:23:59Z</dcterms:created>
  <dcterms:modified xsi:type="dcterms:W3CDTF">2013-07-01T05:12:58Z</dcterms:modified>
</cp:coreProperties>
</file>