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4"/>
  </p:notesMasterIdLst>
  <p:handoutMasterIdLst>
    <p:handoutMasterId r:id="rId15"/>
  </p:handoutMasterIdLst>
  <p:sldIdLst>
    <p:sldId id="291" r:id="rId2"/>
    <p:sldId id="301" r:id="rId3"/>
    <p:sldId id="302" r:id="rId4"/>
    <p:sldId id="303" r:id="rId5"/>
    <p:sldId id="304" r:id="rId6"/>
    <p:sldId id="310" r:id="rId7"/>
    <p:sldId id="281" r:id="rId8"/>
    <p:sldId id="282" r:id="rId9"/>
    <p:sldId id="283" r:id="rId10"/>
    <p:sldId id="306" r:id="rId11"/>
    <p:sldId id="308" r:id="rId12"/>
    <p:sldId id="29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3310" autoAdjust="0"/>
  </p:normalViewPr>
  <p:slideViewPr>
    <p:cSldViewPr>
      <p:cViewPr varScale="1">
        <p:scale>
          <a:sx n="88" d="100"/>
          <a:sy n="88" d="100"/>
        </p:scale>
        <p:origin x="-12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0C9A73-6FD7-40AA-AEC1-4D147439B60F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44798F-56D7-40C7-8F67-36532090C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3EEA9-C475-4767-8590-97AC6F4D62D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 №10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2E6655-A66A-4BB4-A8E5-FFE05BB78DD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№11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92E167-B82D-4944-A161-C631CA578AA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№12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5B995B-BB7F-4EAA-8EC1-48022E807F60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4B3379-6C0F-4BDD-8491-7DC2703BD67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740B19-6C0A-49C1-8133-85697E32B54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B81722-6835-4B99-8D8C-A71CBD20CAD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№5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B1DAD0-B9C2-4739-BFFF-8F5A540C201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6C6992-A489-4133-A564-EB88458259A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№7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9DD2F3-CDE6-4AF7-9EFB-42DF515043D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№8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9AC17D-D8D8-4938-85F4-19905E1F71E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mtClean="0"/>
              <a:t>Слайд №9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EA4C2D-7A5E-4DC0-8200-4C269D0034E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25AB8-B7D9-4E8A-8199-64BD80A70680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2E1B4-F928-4D3A-ADBC-EBAE30303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30CD8-38DE-4F20-B6BC-A5E2CB08A01F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CCA3-C07E-4BC4-A06C-D68F4D184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129F-EFF9-4355-9F36-B481D0C2D7A6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7341B-2352-4F00-BFE8-A1709EC666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FB84-1722-4534-934E-B3B6C2BA1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D8D7-616A-4A49-A820-7F859C866A20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5CE6-510E-43B7-87BB-C3AE08C33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B2A1-03BE-4E85-9799-0B76DFB2C0BD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819F-AA5C-49C0-8D56-1AC1D849F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D37A-CBDA-4550-8EA5-1C41C406C1D2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36345-10C2-4B1F-AA8F-E1A972FF6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FA228-B0D8-4853-94FF-1037E8C0896A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307DE-7358-4BE1-9ED6-123C30CFE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EA84-937E-4986-8E32-F6E3BC1FA77F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284EC-09B6-4B0E-9BB7-CF3CDD2A3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D301-BAD5-443C-A2E1-104B1DDC34C0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0B7E-CF7D-4ECE-BF27-8729E4D34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6A69-DDDD-41F0-A745-156532E6952F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6BCEF-3422-4877-9546-6FAAA9867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2866D-FEE6-4EAC-A308-90787A1DF751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F27B2-77E9-4340-9C1B-FF484B6E9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33D68CF-460E-42A9-BD5C-E63B207DE5C9}" type="datetimeFigureOut">
              <a:rPr lang="ru-RU"/>
              <a:pPr>
                <a:defRPr/>
              </a:pPr>
              <a:t>01.07.2013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88A4FC-19BE-4336-A4B1-A0AC851C1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6" r:id="rId2"/>
    <p:sldLayoutId id="2147483775" r:id="rId3"/>
    <p:sldLayoutId id="2147483774" r:id="rId4"/>
    <p:sldLayoutId id="2147483773" r:id="rId5"/>
    <p:sldLayoutId id="2147483772" r:id="rId6"/>
    <p:sldLayoutId id="2147483771" r:id="rId7"/>
    <p:sldLayoutId id="2147483770" r:id="rId8"/>
    <p:sldLayoutId id="2147483769" r:id="rId9"/>
    <p:sldLayoutId id="2147483768" r:id="rId10"/>
    <p:sldLayoutId id="2147483767" r:id="rId11"/>
    <p:sldLayoutId id="2147483778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2;&#1083;&#1072;&#1076;&#1080;&#1084;&#1080;&#1088;\Desktop\&#1054;&#1090;&#1082;&#1088;&#1099;&#1090;&#1099;&#1081;%20&#1091;&#1088;&#1086;&#1082;\&#1047;&#1072;&#1074;&#1080;&#1089;&#1080;&#1084;&#1086;&#1089;&#1090;&#1100;%20&#1089;&#1080;&#1083;&#1099;%20&#1090;&#1086;&#1082;&#1072;%20&#1086;&#1090;%20&#1085;&#1072;&#1087;&#1088;&#1103;&#1078;&#1077;&#1085;&#1080;&#1103;.MPEG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jpeg"/><Relationship Id="rId2" Type="http://schemas.openxmlformats.org/officeDocument/2006/relationships/video" Target="file:///C:\Users\&#1042;&#1083;&#1072;&#1076;&#1080;&#1084;&#1080;&#1088;\Desktop\&#1054;&#1090;&#1082;&#1088;&#1099;&#1090;&#1099;&#1081;%20&#1091;&#1088;&#1086;&#1082;\&#1054;&#1084;.MPEG" TargetMode="External"/><Relationship Id="rId1" Type="http://schemas.openxmlformats.org/officeDocument/2006/relationships/vmlDrawing" Target="../drawings/vmlDrawing3.vml"/><Relationship Id="rId6" Type="http://schemas.openxmlformats.org/officeDocument/2006/relationships/hyperlink" Target="http://taina.aib.ru/images/biography/om-georg-simon.jpg" TargetMode="External"/><Relationship Id="rId5" Type="http://schemas.openxmlformats.org/officeDocument/2006/relationships/image" Target="../media/image9.png"/><Relationship Id="rId10" Type="http://schemas.openxmlformats.org/officeDocument/2006/relationships/slide" Target="slide4.xml"/><Relationship Id="rId4" Type="http://schemas.openxmlformats.org/officeDocument/2006/relationships/notesSlide" Target="../notesSlides/notesSlide9.xml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 descr="D:\Сабитова Ф.Р\физика\физика 10 кл\обои для рабочего стола\ландыш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8846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987675" y="1844675"/>
            <a:ext cx="3313113" cy="720725"/>
          </a:xfrm>
        </p:spPr>
        <p:txBody>
          <a:bodyPr/>
          <a:lstStyle/>
          <a:p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</a:rPr>
              <a:t>Вариант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27313" y="1125538"/>
            <a:ext cx="4230687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t>Физический диктант 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quarter" idx="10"/>
          </p:nvPr>
        </p:nvSpPr>
        <p:spPr bwMode="auto">
          <a:xfrm>
            <a:off x="6829425" y="115888"/>
            <a:ext cx="2314575" cy="385762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341CB0-A915-4AC2-97E5-60ED9765E2C8}" type="datetime1">
              <a:rPr lang="ru-RU" sz="3200" b="1">
                <a:solidFill>
                  <a:srgbClr val="002060"/>
                </a:solidFill>
              </a:rPr>
              <a:pPr/>
              <a:t>01.07.2013</a:t>
            </a:fld>
            <a:endParaRPr lang="ru-RU" sz="3200" b="1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288" y="2924175"/>
          <a:ext cx="8353425" cy="145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</a:rPr>
                        <a:t>III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72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Сила тока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Напряжение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Сопротивление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268413"/>
            <a:ext cx="6346825" cy="5048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smtClean="0">
                <a:solidFill>
                  <a:schemeClr val="tx2"/>
                </a:solidFill>
              </a:rPr>
              <a:t>Магический треугольник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27785" y="2564904"/>
            <a:ext cx="4032251" cy="3240088"/>
            <a:chOff x="2744" y="1480"/>
            <a:chExt cx="2540" cy="2041"/>
          </a:xfrm>
          <a:blipFill>
            <a:blip r:embed="rId4"/>
            <a:tile tx="0" ty="0" sx="100000" sy="100000" flip="none" algn="tl"/>
          </a:blipFill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744" y="1480"/>
              <a:ext cx="2540" cy="2041"/>
              <a:chOff x="2517" y="1661"/>
              <a:chExt cx="2540" cy="2041"/>
            </a:xfrm>
            <a:grpFill/>
          </p:grpSpPr>
          <p:sp>
            <p:nvSpPr>
              <p:cNvPr id="3084" name="AutoShape 6"/>
              <p:cNvSpPr>
                <a:spLocks noChangeArrowheads="1"/>
              </p:cNvSpPr>
              <p:nvPr/>
            </p:nvSpPr>
            <p:spPr bwMode="auto">
              <a:xfrm>
                <a:off x="2517" y="1661"/>
                <a:ext cx="2540" cy="2041"/>
              </a:xfrm>
              <a:prstGeom prst="triangle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85" name="Line 7"/>
              <p:cNvSpPr>
                <a:spLocks noChangeShapeType="1"/>
              </p:cNvSpPr>
              <p:nvPr/>
            </p:nvSpPr>
            <p:spPr bwMode="auto">
              <a:xfrm>
                <a:off x="3787" y="2931"/>
                <a:ext cx="0" cy="771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86" name="Line 8"/>
              <p:cNvSpPr>
                <a:spLocks noChangeShapeType="1"/>
              </p:cNvSpPr>
              <p:nvPr/>
            </p:nvSpPr>
            <p:spPr bwMode="auto">
              <a:xfrm flipV="1">
                <a:off x="3787" y="2614"/>
                <a:ext cx="590" cy="317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87" name="Line 9"/>
              <p:cNvSpPr>
                <a:spLocks noChangeShapeType="1"/>
              </p:cNvSpPr>
              <p:nvPr/>
            </p:nvSpPr>
            <p:spPr bwMode="auto">
              <a:xfrm flipH="1" flipV="1">
                <a:off x="3198" y="2614"/>
                <a:ext cx="589" cy="317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81" name="Rectangle 10"/>
            <p:cNvSpPr>
              <a:spLocks noChangeArrowheads="1"/>
            </p:cNvSpPr>
            <p:nvPr/>
          </p:nvSpPr>
          <p:spPr bwMode="auto">
            <a:xfrm>
              <a:off x="3288" y="2840"/>
              <a:ext cx="265" cy="5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dirty="0"/>
                <a:t> </a:t>
              </a:r>
              <a:r>
                <a:rPr lang="en-US" sz="4800" b="1" dirty="0">
                  <a:solidFill>
                    <a:srgbClr val="FF3300"/>
                  </a:solidFill>
                </a:rPr>
                <a:t>I</a:t>
              </a:r>
              <a:endParaRPr lang="ru-RU" sz="4800" b="1" dirty="0">
                <a:solidFill>
                  <a:srgbClr val="FF3300"/>
                </a:solidFill>
              </a:endParaRPr>
            </a:p>
          </p:txBody>
        </p:sp>
        <p:sp>
          <p:nvSpPr>
            <p:cNvPr id="3082" name="Rectangle 11"/>
            <p:cNvSpPr>
              <a:spLocks noChangeArrowheads="1"/>
            </p:cNvSpPr>
            <p:nvPr/>
          </p:nvSpPr>
          <p:spPr bwMode="auto">
            <a:xfrm>
              <a:off x="3787" y="1979"/>
              <a:ext cx="396" cy="5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800" b="1" dirty="0">
                  <a:solidFill>
                    <a:srgbClr val="FF3300"/>
                  </a:solidFill>
                </a:rPr>
                <a:t>U</a:t>
              </a:r>
              <a:endParaRPr lang="ru-RU" sz="4800" b="1" dirty="0">
                <a:solidFill>
                  <a:srgbClr val="FF3300"/>
                </a:solidFill>
              </a:endParaRPr>
            </a:p>
          </p:txBody>
        </p:sp>
        <p:sp>
          <p:nvSpPr>
            <p:cNvPr id="3083" name="Rectangle 12"/>
            <p:cNvSpPr>
              <a:spLocks noChangeArrowheads="1"/>
            </p:cNvSpPr>
            <p:nvPr/>
          </p:nvSpPr>
          <p:spPr bwMode="auto">
            <a:xfrm>
              <a:off x="4286" y="2840"/>
              <a:ext cx="396" cy="52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FF3300"/>
                  </a:solidFill>
                </a:rPr>
                <a:t>R</a:t>
              </a:r>
              <a:endParaRPr lang="ru-RU" sz="4800" b="1" dirty="0">
                <a:solidFill>
                  <a:srgbClr val="FF3300"/>
                </a:solidFill>
              </a:endParaRPr>
            </a:p>
          </p:txBody>
        </p:sp>
      </p:grpSp>
      <p:graphicFrame>
        <p:nvGraphicFramePr>
          <p:cNvPr id="29700" name="Object 17"/>
          <p:cNvGraphicFramePr>
            <a:graphicFrameLocks noChangeAspect="1"/>
          </p:cNvGraphicFramePr>
          <p:nvPr/>
        </p:nvGraphicFramePr>
        <p:xfrm>
          <a:off x="971550" y="5157788"/>
          <a:ext cx="1728788" cy="1295400"/>
        </p:xfrm>
        <a:graphic>
          <a:graphicData uri="http://schemas.openxmlformats.org/presentationml/2006/ole">
            <p:oleObj spid="_x0000_s45058" name="Формула" r:id="rId5" imgW="419040" imgH="393480" progId="Equation.3">
              <p:embed/>
            </p:oleObj>
          </a:graphicData>
        </a:graphic>
      </p:graphicFrame>
      <p:graphicFrame>
        <p:nvGraphicFramePr>
          <p:cNvPr id="29704" name="Object 19"/>
          <p:cNvGraphicFramePr>
            <a:graphicFrameLocks noChangeAspect="1"/>
          </p:cNvGraphicFramePr>
          <p:nvPr/>
        </p:nvGraphicFramePr>
        <p:xfrm>
          <a:off x="3779838" y="1989138"/>
          <a:ext cx="2314575" cy="719137"/>
        </p:xfrm>
        <a:graphic>
          <a:graphicData uri="http://schemas.openxmlformats.org/presentationml/2006/ole">
            <p:oleObj spid="_x0000_s45059" name="Формула" r:id="rId6" imgW="571320" imgH="177480" progId="Equation.3">
              <p:embed/>
            </p:oleObj>
          </a:graphicData>
        </a:graphic>
      </p:graphicFrame>
      <p:graphicFrame>
        <p:nvGraphicFramePr>
          <p:cNvPr id="29703" name="Object 18"/>
          <p:cNvGraphicFramePr>
            <a:graphicFrameLocks noChangeAspect="1"/>
          </p:cNvGraphicFramePr>
          <p:nvPr/>
        </p:nvGraphicFramePr>
        <p:xfrm>
          <a:off x="6588125" y="5229225"/>
          <a:ext cx="1655763" cy="1152525"/>
        </p:xfrm>
        <a:graphic>
          <a:graphicData uri="http://schemas.openxmlformats.org/presentationml/2006/ole">
            <p:oleObj spid="_x0000_s45060" name="Формула" r:id="rId7" imgW="444240" imgH="393480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112000" y="0"/>
            <a:ext cx="200977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E2BAFE40-BB9A-4C11-8A05-79634612940F}" type="datetime1">
              <a:rPr lang="ru-RU" sz="3200" b="1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pPr>
                <a:defRPr/>
              </a:pPr>
              <a:t>01.07.2013</a:t>
            </a:fld>
            <a:endParaRPr lang="ru-RU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68313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7112000" y="0"/>
            <a:ext cx="200977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E2BAFE40-BB9A-4C11-8A05-79634612940F}" type="datetime1">
              <a:rPr lang="ru-RU" sz="3200" b="1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pPr>
                <a:defRPr/>
              </a:pPr>
              <a:t>01.07.2013</a:t>
            </a:fld>
            <a:endParaRPr lang="ru-RU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68313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1557338"/>
            <a:ext cx="9144000" cy="4449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75" indent="2063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При уменьшении сопротивления сила тока возрастает</a:t>
            </a:r>
          </a:p>
          <a:p>
            <a:pPr marL="3175" indent="20638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400" dirty="0">
              <a:solidFill>
                <a:prstClr val="black"/>
              </a:solidFill>
              <a:latin typeface="Calibri"/>
              <a:cs typeface="Tahoma" pitchFamily="34" charset="0"/>
            </a:endParaRPr>
          </a:p>
          <a:p>
            <a:pPr marL="3175" indent="-3175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при </a:t>
            </a:r>
            <a:r>
              <a:rPr lang="ru-RU" sz="2400" b="1" dirty="0">
                <a:solidFill>
                  <a:srgbClr val="FF0000"/>
                </a:solidFill>
                <a:latin typeface="Calibri"/>
                <a:cs typeface="Tahoma" pitchFamily="34" charset="0"/>
              </a:rPr>
              <a:t>сопротивлении близком к нулю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проводник сильно нагревается</a:t>
            </a:r>
          </a:p>
          <a:p>
            <a:pPr marL="3175" indent="20638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и возникает</a:t>
            </a:r>
            <a:r>
              <a:rPr lang="ru-RU" sz="2400" b="1" dirty="0">
                <a:solidFill>
                  <a:prstClr val="black"/>
                </a:solidFill>
                <a:latin typeface="Calibri"/>
                <a:cs typeface="Tahoma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Calibri"/>
                <a:cs typeface="Tahoma" pitchFamily="34" charset="0"/>
              </a:rPr>
              <a:t>короткое замыкание</a:t>
            </a:r>
            <a:endParaRPr lang="en-US" sz="2400" b="1" dirty="0">
              <a:solidFill>
                <a:srgbClr val="FF0000"/>
              </a:solidFill>
              <a:latin typeface="Calibri"/>
              <a:cs typeface="Tahoma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400" dirty="0">
              <a:solidFill>
                <a:prstClr val="black"/>
              </a:solidFill>
              <a:latin typeface="Calibri"/>
              <a:cs typeface="Tahoma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Возможные </a:t>
            </a:r>
            <a:r>
              <a:rPr lang="ru-RU" sz="2400" b="1" dirty="0">
                <a:solidFill>
                  <a:srgbClr val="FF0000"/>
                </a:solidFill>
                <a:latin typeface="Calibri"/>
                <a:cs typeface="Tahoma" pitchFamily="34" charset="0"/>
              </a:rPr>
              <a:t>причины</a:t>
            </a: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 возникновения короткого замыкания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:</a:t>
            </a:r>
            <a:endParaRPr lang="ru-RU" sz="2400" dirty="0">
              <a:solidFill>
                <a:prstClr val="black"/>
              </a:solidFill>
              <a:latin typeface="Calibri"/>
              <a:cs typeface="Tahoma" pitchFamily="34" charset="0"/>
            </a:endParaRPr>
          </a:p>
          <a:p>
            <a:pPr marL="342900" indent="20638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 при соприкосновении</a:t>
            </a:r>
            <a:r>
              <a:rPr lang="ru-RU" sz="2400" b="1" dirty="0">
                <a:solidFill>
                  <a:prstClr val="black"/>
                </a:solidFill>
                <a:latin typeface="Calibri"/>
                <a:cs typeface="Tahoma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оголённых проводов</a:t>
            </a:r>
          </a:p>
          <a:p>
            <a:pPr marL="342900" indent="20638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 при небрежном ремонте проводки под током</a:t>
            </a:r>
          </a:p>
          <a:p>
            <a:pPr marL="342900" indent="20638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 при большом скоплении пыли на монтажных платах</a:t>
            </a:r>
          </a:p>
          <a:p>
            <a:pPr marL="542925" indent="-179388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  <a:cs typeface="Tahoma" pitchFamily="34" charset="0"/>
              </a:rPr>
              <a:t>при случайном попадании насекомого внутрь прибора</a:t>
            </a:r>
          </a:p>
        </p:txBody>
      </p:sp>
      <p:sp>
        <p:nvSpPr>
          <p:cNvPr id="6" name="Управляющая кнопка: возврат 5">
            <a:hlinkClick r:id="rId3" action="ppaction://hlinksldjump" highlightClick="1"/>
          </p:cNvPr>
          <p:cNvSpPr/>
          <p:nvPr/>
        </p:nvSpPr>
        <p:spPr>
          <a:xfrm>
            <a:off x="8316913" y="6021388"/>
            <a:ext cx="719137" cy="69215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D:\Сабитова Ф.Р\физика\физика 10 кл\обои для рабочего стола\ландыш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8846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11188" y="620713"/>
            <a:ext cx="7993062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6000" b="1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Молодцы!!!</a:t>
            </a:r>
          </a:p>
          <a:p>
            <a:pPr marL="342900" indent="-342900" algn="ctr">
              <a:spcBef>
                <a:spcPct val="20000"/>
              </a:spcBef>
            </a:pPr>
            <a:endParaRPr lang="ru-RU" sz="6000" b="1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6000" b="1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Урок   закончен</a:t>
            </a:r>
          </a:p>
          <a:p>
            <a:pPr marL="342900" indent="-342900" algn="ctr">
              <a:spcBef>
                <a:spcPct val="20000"/>
              </a:spcBef>
            </a:pPr>
            <a:endParaRPr lang="ru-RU" sz="6000" b="1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6000" b="1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Всем  спасибо </a:t>
            </a: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23528" y="175886"/>
            <a:ext cx="8640960" cy="174094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36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 учить конспект: формулировка и формула закона Ома,  магический треугольник.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20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836613"/>
          <a:ext cx="8496300" cy="5256212"/>
        </p:xfrm>
        <a:graphic>
          <a:graphicData uri="http://schemas.openxmlformats.org/drawingml/2006/table">
            <a:tbl>
              <a:tblPr/>
              <a:tblGrid>
                <a:gridCol w="395288"/>
                <a:gridCol w="2678112"/>
                <a:gridCol w="2700338"/>
                <a:gridCol w="2722562"/>
              </a:tblGrid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вариант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вариант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вариант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Это скалярная величина, численно равная заряду, проходящему через поперечное сечение проводника за единицу времени: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Это физическая величина, характеризующая действие электрического поля на заряженные частицы и  показывает какую работу совершает электрическое поле по перемещению единицы заряда на данном участке цепи: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Это противодействие проводника электрическому току, оно прямо пропорционально длине проводника и обратно пропорционально площади поперечного сечения проводника: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Ампер (А)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Вольт (В)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 (Ом)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Амперметр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Вольтметр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Омметр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Последовательно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Параллельно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Параллельно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619250" y="2708275"/>
          <a:ext cx="936625" cy="771525"/>
        </p:xfrm>
        <a:graphic>
          <a:graphicData uri="http://schemas.openxmlformats.org/presentationml/2006/ole">
            <p:oleObj spid="_x0000_s22534" name="Формула" r:id="rId4" imgW="469800" imgH="39348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356100" y="3644900"/>
          <a:ext cx="839788" cy="792163"/>
        </p:xfrm>
        <a:graphic>
          <a:graphicData uri="http://schemas.openxmlformats.org/presentationml/2006/ole">
            <p:oleObj spid="_x0000_s22533" name="Формула" r:id="rId5" imgW="444240" imgH="419040" progId="Equation.3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877050" y="3357563"/>
          <a:ext cx="1235075" cy="792162"/>
        </p:xfrm>
        <a:graphic>
          <a:graphicData uri="http://schemas.openxmlformats.org/presentationml/2006/ole">
            <p:oleObj spid="_x0000_s22532" name="Формула" r:id="rId6" imgW="609336" imgH="393529" progId="Equation.3">
              <p:embed/>
            </p:oleObj>
          </a:graphicData>
        </a:graphic>
      </p:graphicFrame>
      <p:sp>
        <p:nvSpPr>
          <p:cNvPr id="22572" name="Oval 1"/>
          <p:cNvSpPr>
            <a:spLocks noChangeArrowheads="1"/>
          </p:cNvSpPr>
          <p:nvPr/>
        </p:nvSpPr>
        <p:spPr bwMode="auto">
          <a:xfrm>
            <a:off x="7164388" y="5373688"/>
            <a:ext cx="647700" cy="647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3200"/>
              <a:t>И</a:t>
            </a:r>
          </a:p>
        </p:txBody>
      </p:sp>
      <p:sp>
        <p:nvSpPr>
          <p:cNvPr id="22573" name="Oval 1"/>
          <p:cNvSpPr>
            <a:spLocks noChangeArrowheads="1"/>
          </p:cNvSpPr>
          <p:nvPr/>
        </p:nvSpPr>
        <p:spPr bwMode="auto">
          <a:xfrm>
            <a:off x="1763713" y="5373688"/>
            <a:ext cx="647700" cy="647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А</a:t>
            </a:r>
          </a:p>
        </p:txBody>
      </p:sp>
      <p:sp>
        <p:nvSpPr>
          <p:cNvPr id="22574" name="Oval 1"/>
          <p:cNvSpPr>
            <a:spLocks noChangeArrowheads="1"/>
          </p:cNvSpPr>
          <p:nvPr/>
        </p:nvSpPr>
        <p:spPr bwMode="auto">
          <a:xfrm>
            <a:off x="4427538" y="5373688"/>
            <a:ext cx="649287" cy="647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3200"/>
              <a:t>V</a:t>
            </a:r>
            <a:endParaRPr lang="ru-RU" sz="3200"/>
          </a:p>
        </p:txBody>
      </p:sp>
      <p:sp>
        <p:nvSpPr>
          <p:cNvPr id="22575" name="Заголовок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490537"/>
          </a:xfrm>
        </p:spPr>
        <p:txBody>
          <a:bodyPr/>
          <a:lstStyle/>
          <a:p>
            <a:r>
              <a:rPr lang="ru-RU" sz="3200" b="1" smtClean="0"/>
              <a:t>Эталоны ответов физического диктанта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Критерии оценок</a:t>
            </a:r>
            <a:br>
              <a:rPr lang="ru-RU" b="1" dirty="0" smtClean="0"/>
            </a:br>
            <a:r>
              <a:rPr lang="ru-RU" b="1" dirty="0" smtClean="0"/>
              <a:t>за физический диктант</a:t>
            </a:r>
            <a:endParaRPr lang="ru-RU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58775" y="1628775"/>
          <a:ext cx="8426450" cy="4670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933"/>
                <a:gridCol w="6301003"/>
              </a:tblGrid>
              <a:tr h="5912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Оценка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Количество правильных ответов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1708">
                <a:tc>
                  <a:txBody>
                    <a:bodyPr/>
                    <a:lstStyle/>
                    <a:p>
                      <a:pPr algn="ctr"/>
                      <a:r>
                        <a:rPr lang="ru-RU" sz="54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«5»</a:t>
                      </a:r>
                      <a:endParaRPr lang="ru-RU" sz="54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4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«4»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(один</a:t>
                      </a:r>
                      <a:r>
                        <a:rPr lang="ru-RU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из них ответ на 1-й вопрос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4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«3»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</a:rPr>
                        <a:t>4 (нет ответа на 1-й вопрос)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17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«2»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1-2</a:t>
                      </a:r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mtClean="0"/>
              <a:t>Задача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628775"/>
            <a:ext cx="8640763" cy="4032250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/>
              <a:t>Вторичное напряжение сварочного трансформатора «СТ» 68 В, </a:t>
            </a:r>
            <a:r>
              <a:rPr lang="ru-RU" sz="3600" b="1" i="1" dirty="0" smtClean="0"/>
              <a:t>при </a:t>
            </a:r>
            <a:r>
              <a:rPr lang="ru-RU" sz="3600" b="1" i="1" dirty="0"/>
              <a:t>сварке деталей, даёт силу тока 8 А. </a:t>
            </a:r>
            <a:r>
              <a:rPr lang="ru-RU" sz="3600" b="1" i="1" dirty="0" smtClean="0"/>
              <a:t>Определите </a:t>
            </a:r>
            <a:r>
              <a:rPr lang="ru-RU" sz="3600" b="1" i="1" dirty="0"/>
              <a:t>сопротивление электрической дуги.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172450" y="6021388"/>
            <a:ext cx="792163" cy="69215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mtClean="0"/>
              <a:t>Цель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700213"/>
            <a:ext cx="8640762" cy="3457575"/>
          </a:xfrm>
        </p:spPr>
        <p:txBody>
          <a:bodyPr/>
          <a:lstStyle/>
          <a:p>
            <a:pPr indent="187325" algn="ctr">
              <a:buFont typeface="Arial" charset="0"/>
              <a:buNone/>
            </a:pPr>
            <a:r>
              <a:rPr lang="ru-RU" sz="4400" b="1" i="1" smtClean="0"/>
              <a:t>раскрыть опытным путём зависимость силы тока от напряжения и сопротивления на участке цепи</a:t>
            </a:r>
            <a:endParaRPr lang="ru-RU" sz="4400" b="1" smtClean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316913" y="6021388"/>
            <a:ext cx="719137" cy="69215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висимость силы тока от напряжения.MPE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331913" y="2060575"/>
            <a:ext cx="6319837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8313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ата 34"/>
          <p:cNvSpPr>
            <a:spLocks noGrp="1"/>
          </p:cNvSpPr>
          <p:nvPr>
            <p:ph type="dt" sz="quarter" idx="10"/>
          </p:nvPr>
        </p:nvSpPr>
        <p:spPr bwMode="auto">
          <a:xfrm>
            <a:off x="6588125" y="115888"/>
            <a:ext cx="237648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/>
            <a:fld id="{BB988817-64EF-4263-AE0E-77BB56CFE664}" type="datetime1">
              <a:rPr lang="ru-RU" sz="3200" b="1">
                <a:solidFill>
                  <a:srgbClr val="002060"/>
                </a:solidFill>
              </a:rPr>
              <a:pPr algn="r"/>
              <a:t>01.07.2013</a:t>
            </a:fld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8313" y="1196975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1). Зависимость силы тока от напряжения при постоянном сопротивлении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919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1978"/>
                            </p:stCondLst>
                            <p:childTnLst>
                              <p:par>
                                <p:cTn id="28" presetID="3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2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1978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33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5508625" y="1916113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5508625" y="4292600"/>
            <a:ext cx="3313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6300788" y="2276475"/>
            <a:ext cx="1871662" cy="14398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1906588" y="5805488"/>
            <a:ext cx="5441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Зависимость прямопропорциональная</a:t>
            </a:r>
          </a:p>
        </p:txBody>
      </p:sp>
      <p:graphicFrame>
        <p:nvGraphicFramePr>
          <p:cNvPr id="24659" name="Group 83"/>
          <p:cNvGraphicFramePr>
            <a:graphicFrameLocks noGrp="1"/>
          </p:cNvGraphicFramePr>
          <p:nvPr>
            <p:ph sz="half" idx="2"/>
          </p:nvPr>
        </p:nvGraphicFramePr>
        <p:xfrm>
          <a:off x="611188" y="2565400"/>
          <a:ext cx="3600450" cy="1846263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1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U</a:t>
                      </a:r>
                      <a:endParaRPr lang="ru-RU" sz="2800" b="1" i="1" kern="1200" baseline="0" dirty="0" smtClean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r>
                        <a:rPr lang="ru-RU" sz="1800" b="1" i="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(В)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2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77" name="Text Box 101"/>
          <p:cNvSpPr txBox="1">
            <a:spLocks noChangeArrowheads="1"/>
          </p:cNvSpPr>
          <p:nvPr/>
        </p:nvSpPr>
        <p:spPr bwMode="auto">
          <a:xfrm>
            <a:off x="1835150" y="2781300"/>
            <a:ext cx="368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2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4678" name="Text Box 102"/>
          <p:cNvSpPr txBox="1">
            <a:spLocks noChangeArrowheads="1"/>
          </p:cNvSpPr>
          <p:nvPr/>
        </p:nvSpPr>
        <p:spPr bwMode="auto">
          <a:xfrm>
            <a:off x="1619250" y="3716338"/>
            <a:ext cx="639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0,4</a:t>
            </a:r>
          </a:p>
        </p:txBody>
      </p:sp>
      <p:sp>
        <p:nvSpPr>
          <p:cNvPr id="24679" name="Text Box 103"/>
          <p:cNvSpPr txBox="1">
            <a:spLocks noChangeArrowheads="1"/>
          </p:cNvSpPr>
          <p:nvPr/>
        </p:nvSpPr>
        <p:spPr bwMode="auto">
          <a:xfrm>
            <a:off x="2700338" y="2781300"/>
            <a:ext cx="366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4</a:t>
            </a:r>
          </a:p>
        </p:txBody>
      </p:sp>
      <p:sp>
        <p:nvSpPr>
          <p:cNvPr id="24680" name="Text Box 104"/>
          <p:cNvSpPr txBox="1">
            <a:spLocks noChangeArrowheads="1"/>
          </p:cNvSpPr>
          <p:nvPr/>
        </p:nvSpPr>
        <p:spPr bwMode="auto">
          <a:xfrm>
            <a:off x="2555875" y="3716338"/>
            <a:ext cx="639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0,8</a:t>
            </a:r>
          </a:p>
        </p:txBody>
      </p:sp>
      <p:sp>
        <p:nvSpPr>
          <p:cNvPr id="24681" name="Text Box 105"/>
          <p:cNvSpPr txBox="1">
            <a:spLocks noChangeArrowheads="1"/>
          </p:cNvSpPr>
          <p:nvPr/>
        </p:nvSpPr>
        <p:spPr bwMode="auto">
          <a:xfrm>
            <a:off x="3563938" y="2781300"/>
            <a:ext cx="3667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6</a:t>
            </a:r>
          </a:p>
        </p:txBody>
      </p:sp>
      <p:sp>
        <p:nvSpPr>
          <p:cNvPr id="24682" name="Text Box 106"/>
          <p:cNvSpPr txBox="1">
            <a:spLocks noChangeArrowheads="1"/>
          </p:cNvSpPr>
          <p:nvPr/>
        </p:nvSpPr>
        <p:spPr bwMode="auto">
          <a:xfrm>
            <a:off x="3492500" y="3644900"/>
            <a:ext cx="639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1,2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68313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>
            <a:stCxn id="24582" idx="0"/>
          </p:cNvCxnSpPr>
          <p:nvPr/>
        </p:nvCxnSpPr>
        <p:spPr>
          <a:xfrm>
            <a:off x="6300788" y="3716338"/>
            <a:ext cx="0" cy="57626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4582" idx="1"/>
          </p:cNvCxnSpPr>
          <p:nvPr/>
        </p:nvCxnSpPr>
        <p:spPr>
          <a:xfrm>
            <a:off x="8172450" y="2276475"/>
            <a:ext cx="0" cy="20161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8297863" y="4292600"/>
            <a:ext cx="846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(В)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4787900" y="1844675"/>
            <a:ext cx="701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50" name="Text Box 101"/>
          <p:cNvSpPr txBox="1">
            <a:spLocks noChangeArrowheads="1"/>
          </p:cNvSpPr>
          <p:nvPr/>
        </p:nvSpPr>
        <p:spPr bwMode="auto">
          <a:xfrm>
            <a:off x="6156325" y="4292600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alibri" pitchFamily="34" charset="0"/>
              </a:rPr>
              <a:t>2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51" name="Text Box 105"/>
          <p:cNvSpPr txBox="1">
            <a:spLocks noChangeArrowheads="1"/>
          </p:cNvSpPr>
          <p:nvPr/>
        </p:nvSpPr>
        <p:spPr bwMode="auto">
          <a:xfrm>
            <a:off x="8027988" y="4292600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6</a:t>
            </a:r>
          </a:p>
        </p:txBody>
      </p:sp>
      <p:sp>
        <p:nvSpPr>
          <p:cNvPr id="52" name="Text Box 103"/>
          <p:cNvSpPr txBox="1">
            <a:spLocks noChangeArrowheads="1"/>
          </p:cNvSpPr>
          <p:nvPr/>
        </p:nvSpPr>
        <p:spPr bwMode="auto">
          <a:xfrm>
            <a:off x="7092950" y="4292600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4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7235825" y="2997200"/>
            <a:ext cx="0" cy="1295400"/>
          </a:xfrm>
          <a:prstGeom prst="line">
            <a:avLst/>
          </a:prstGeom>
          <a:ln>
            <a:prstDash val="dash"/>
            <a:miter lim="800000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5508625" y="3716338"/>
            <a:ext cx="79216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>
            <a:off x="5508625" y="2997200"/>
            <a:ext cx="1727200" cy="0"/>
          </a:xfrm>
          <a:prstGeom prst="line">
            <a:avLst/>
          </a:prstGeom>
          <a:ln cap="flat"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24582" idx="1"/>
          </p:cNvCxnSpPr>
          <p:nvPr/>
        </p:nvCxnSpPr>
        <p:spPr>
          <a:xfrm flipH="1">
            <a:off x="5508625" y="2276475"/>
            <a:ext cx="26638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101"/>
          <p:cNvSpPr txBox="1">
            <a:spLocks noChangeArrowheads="1"/>
          </p:cNvSpPr>
          <p:nvPr/>
        </p:nvSpPr>
        <p:spPr bwMode="auto">
          <a:xfrm>
            <a:off x="5219700" y="4149725"/>
            <a:ext cx="368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0</a:t>
            </a:r>
          </a:p>
        </p:txBody>
      </p:sp>
      <p:sp>
        <p:nvSpPr>
          <p:cNvPr id="62" name="Text Box 102"/>
          <p:cNvSpPr txBox="1">
            <a:spLocks noChangeArrowheads="1"/>
          </p:cNvSpPr>
          <p:nvPr/>
        </p:nvSpPr>
        <p:spPr bwMode="auto">
          <a:xfrm>
            <a:off x="4932363" y="3500438"/>
            <a:ext cx="50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0,4</a:t>
            </a:r>
          </a:p>
        </p:txBody>
      </p:sp>
      <p:sp>
        <p:nvSpPr>
          <p:cNvPr id="63" name="Text Box 104"/>
          <p:cNvSpPr txBox="1">
            <a:spLocks noChangeArrowheads="1"/>
          </p:cNvSpPr>
          <p:nvPr/>
        </p:nvSpPr>
        <p:spPr bwMode="auto">
          <a:xfrm>
            <a:off x="4932363" y="2852738"/>
            <a:ext cx="50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0,8</a:t>
            </a:r>
          </a:p>
        </p:txBody>
      </p:sp>
      <p:sp>
        <p:nvSpPr>
          <p:cNvPr id="64" name="Text Box 106"/>
          <p:cNvSpPr txBox="1">
            <a:spLocks noChangeArrowheads="1"/>
          </p:cNvSpPr>
          <p:nvPr/>
        </p:nvSpPr>
        <p:spPr bwMode="auto">
          <a:xfrm>
            <a:off x="4932363" y="2133600"/>
            <a:ext cx="50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1,2</a:t>
            </a:r>
          </a:p>
        </p:txBody>
      </p:sp>
      <p:sp>
        <p:nvSpPr>
          <p:cNvPr id="79" name="Блок-схема: узел 78"/>
          <p:cNvSpPr/>
          <p:nvPr/>
        </p:nvSpPr>
        <p:spPr>
          <a:xfrm>
            <a:off x="8101013" y="2276475"/>
            <a:ext cx="71437" cy="730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7164388" y="2997200"/>
            <a:ext cx="71437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6227763" y="3716338"/>
            <a:ext cx="73025" cy="730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Прямоугольник 83"/>
          <p:cNvSpPr>
            <a:spLocks noChangeArrowheads="1"/>
          </p:cNvSpPr>
          <p:nvPr/>
        </p:nvSpPr>
        <p:spPr bwMode="auto">
          <a:xfrm>
            <a:off x="2843213" y="5084763"/>
            <a:ext cx="3600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FF0000"/>
                </a:solidFill>
              </a:rPr>
              <a:t>При </a:t>
            </a:r>
            <a:r>
              <a:rPr lang="en-US" sz="2400" b="1" i="1">
                <a:solidFill>
                  <a:srgbClr val="FF0000"/>
                </a:solidFill>
              </a:rPr>
              <a:t>R=const,  I ~ U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32816" name="Дата 34"/>
          <p:cNvSpPr>
            <a:spLocks noGrp="1"/>
          </p:cNvSpPr>
          <p:nvPr>
            <p:ph type="dt" sz="quarter" idx="10"/>
          </p:nvPr>
        </p:nvSpPr>
        <p:spPr bwMode="auto">
          <a:xfrm>
            <a:off x="6588125" y="115888"/>
            <a:ext cx="2376488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/>
            <a:fld id="{2C17BE39-EA09-4708-85D5-E8F9B84CBDC7}" type="datetime1">
              <a:rPr lang="ru-RU" sz="3200" b="1" smtClean="0">
                <a:solidFill>
                  <a:srgbClr val="002060"/>
                </a:solidFill>
              </a:rPr>
              <a:pPr algn="r"/>
              <a:t>01.07.2013</a:t>
            </a:fld>
            <a:endParaRPr lang="ru-RU" sz="3200" b="1" smtClean="0">
              <a:solidFill>
                <a:srgbClr val="002060"/>
              </a:solidFill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323850" y="1125538"/>
            <a:ext cx="85693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1). Зависимость силы тока от напряжения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постоянном сопротивлении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655" grpId="0"/>
      <p:bldP spid="24677" grpId="0"/>
      <p:bldP spid="24678" grpId="0"/>
      <p:bldP spid="24679" grpId="0"/>
      <p:bldP spid="24680" grpId="0"/>
      <p:bldP spid="24681" grpId="0"/>
      <p:bldP spid="24682" grpId="0"/>
      <p:bldP spid="48" grpId="0"/>
      <p:bldP spid="49" grpId="0"/>
      <p:bldP spid="50" grpId="0"/>
      <p:bldP spid="51" grpId="0"/>
      <p:bldP spid="52" grpId="0"/>
      <p:bldP spid="61" grpId="0"/>
      <p:bldP spid="62" grpId="0"/>
      <p:bldP spid="63" grpId="0"/>
      <p:bldP spid="64" grpId="0"/>
      <p:bldP spid="79" grpId="0" animBg="1"/>
      <p:bldP spid="80" grpId="0" animBg="1"/>
      <p:bldP spid="81" grpId="0" animBg="1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1835150" y="6021388"/>
            <a:ext cx="553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CC0000"/>
                </a:solidFill>
                <a:latin typeface="Calibri" pitchFamily="34" charset="0"/>
              </a:rPr>
              <a:t>Зависимость обратнопропорциональная</a:t>
            </a:r>
          </a:p>
        </p:txBody>
      </p:sp>
      <p:graphicFrame>
        <p:nvGraphicFramePr>
          <p:cNvPr id="27718" name="Group 70"/>
          <p:cNvGraphicFramePr>
            <a:graphicFrameLocks noGrp="1"/>
          </p:cNvGraphicFramePr>
          <p:nvPr>
            <p:ph sz="half" idx="2"/>
          </p:nvPr>
        </p:nvGraphicFramePr>
        <p:xfrm>
          <a:off x="684213" y="2349500"/>
          <a:ext cx="3959225" cy="2386013"/>
        </p:xfrm>
        <a:graphic>
          <a:graphicData uri="http://schemas.openxmlformats.org/drawingml/2006/table">
            <a:tbl>
              <a:tblPr/>
              <a:tblGrid>
                <a:gridCol w="990111"/>
                <a:gridCol w="990111"/>
                <a:gridCol w="990111"/>
                <a:gridCol w="990111"/>
              </a:tblGrid>
              <a:tr h="1314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(Ом)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2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21" name="Text Box 73"/>
          <p:cNvSpPr txBox="1">
            <a:spLocks noChangeArrowheads="1"/>
          </p:cNvSpPr>
          <p:nvPr/>
        </p:nvSpPr>
        <p:spPr bwMode="auto">
          <a:xfrm>
            <a:off x="1979613" y="2708275"/>
            <a:ext cx="420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1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2843213" y="2708275"/>
            <a:ext cx="639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1,5</a:t>
            </a:r>
          </a:p>
        </p:txBody>
      </p:sp>
      <p:sp>
        <p:nvSpPr>
          <p:cNvPr id="27723" name="Text Box 75"/>
          <p:cNvSpPr txBox="1">
            <a:spLocks noChangeArrowheads="1"/>
          </p:cNvSpPr>
          <p:nvPr/>
        </p:nvSpPr>
        <p:spPr bwMode="auto">
          <a:xfrm>
            <a:off x="3995738" y="2708275"/>
            <a:ext cx="368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3</a:t>
            </a:r>
          </a:p>
        </p:txBody>
      </p:sp>
      <p:sp>
        <p:nvSpPr>
          <p:cNvPr id="27728" name="Text Box 80"/>
          <p:cNvSpPr txBox="1">
            <a:spLocks noChangeArrowheads="1"/>
          </p:cNvSpPr>
          <p:nvPr/>
        </p:nvSpPr>
        <p:spPr bwMode="auto">
          <a:xfrm>
            <a:off x="1979613" y="3933825"/>
            <a:ext cx="368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3</a:t>
            </a:r>
          </a:p>
        </p:txBody>
      </p:sp>
      <p:sp>
        <p:nvSpPr>
          <p:cNvPr id="27729" name="Text Box 81"/>
          <p:cNvSpPr txBox="1">
            <a:spLocks noChangeArrowheads="1"/>
          </p:cNvSpPr>
          <p:nvPr/>
        </p:nvSpPr>
        <p:spPr bwMode="auto">
          <a:xfrm>
            <a:off x="2987675" y="3933825"/>
            <a:ext cx="368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2</a:t>
            </a:r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3924300" y="3933825"/>
            <a:ext cx="4492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1 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395288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5"/>
          <p:cNvSpPr>
            <a:spLocks noChangeShapeType="1"/>
          </p:cNvSpPr>
          <p:nvPr/>
        </p:nvSpPr>
        <p:spPr bwMode="auto">
          <a:xfrm>
            <a:off x="5508625" y="4292600"/>
            <a:ext cx="3313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" name="Line 4"/>
          <p:cNvSpPr>
            <a:spLocks noChangeShapeType="1"/>
          </p:cNvSpPr>
          <p:nvPr/>
        </p:nvSpPr>
        <p:spPr bwMode="auto">
          <a:xfrm flipV="1">
            <a:off x="5508625" y="2349500"/>
            <a:ext cx="0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700338" y="5229225"/>
            <a:ext cx="2663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cs typeface="Times New Roman" pitchFamily="18" charset="0"/>
              </a:rPr>
              <a:t>При</a:t>
            </a:r>
            <a:r>
              <a:rPr lang="en-US" sz="2400" b="1" i="1">
                <a:solidFill>
                  <a:srgbClr val="FF0000"/>
                </a:solidFill>
                <a:cs typeface="Times New Roman" pitchFamily="18" charset="0"/>
              </a:rPr>
              <a:t> U=const, I ~ </a:t>
            </a:r>
            <a:endParaRPr 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5292725" y="4941888"/>
          <a:ext cx="422275" cy="1027112"/>
        </p:xfrm>
        <a:graphic>
          <a:graphicData uri="http://schemas.openxmlformats.org/presentationml/2006/ole">
            <p:oleObj spid="_x0000_s38913" name="Формула" r:id="rId4" imgW="215640" imgH="558720" progId="Equation.3">
              <p:embed/>
            </p:oleObj>
          </a:graphicData>
        </a:graphic>
      </p:graphicFrame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4787900" y="2205038"/>
            <a:ext cx="701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000" b="1">
              <a:latin typeface="Times New Roman" pitchFamily="18" charset="0"/>
            </a:endParaRP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8101013" y="4365625"/>
            <a:ext cx="1042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(Ом)</a:t>
            </a:r>
            <a:endParaRPr lang="ru-RU" sz="2000"/>
          </a:p>
        </p:txBody>
      </p:sp>
      <p:sp>
        <p:nvSpPr>
          <p:cNvPr id="58" name="Text Box 101"/>
          <p:cNvSpPr txBox="1">
            <a:spLocks noChangeArrowheads="1"/>
          </p:cNvSpPr>
          <p:nvPr/>
        </p:nvSpPr>
        <p:spPr bwMode="auto">
          <a:xfrm>
            <a:off x="5219700" y="4149725"/>
            <a:ext cx="368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alibri" pitchFamily="34" charset="0"/>
              </a:rPr>
              <a:t>0</a:t>
            </a:r>
          </a:p>
        </p:txBody>
      </p:sp>
      <p:sp>
        <p:nvSpPr>
          <p:cNvPr id="59" name="Text Box 73"/>
          <p:cNvSpPr txBox="1">
            <a:spLocks noChangeArrowheads="1"/>
          </p:cNvSpPr>
          <p:nvPr/>
        </p:nvSpPr>
        <p:spPr bwMode="auto">
          <a:xfrm>
            <a:off x="5867400" y="4292600"/>
            <a:ext cx="368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1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60" name="Text Box 74"/>
          <p:cNvSpPr txBox="1">
            <a:spLocks noChangeArrowheads="1"/>
          </p:cNvSpPr>
          <p:nvPr/>
        </p:nvSpPr>
        <p:spPr bwMode="auto">
          <a:xfrm>
            <a:off x="6084888" y="4292600"/>
            <a:ext cx="50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1,5</a:t>
            </a:r>
          </a:p>
        </p:txBody>
      </p:sp>
      <p:sp>
        <p:nvSpPr>
          <p:cNvPr id="61" name="Text Box 75"/>
          <p:cNvSpPr txBox="1">
            <a:spLocks noChangeArrowheads="1"/>
          </p:cNvSpPr>
          <p:nvPr/>
        </p:nvSpPr>
        <p:spPr bwMode="auto">
          <a:xfrm>
            <a:off x="6875463" y="4292600"/>
            <a:ext cx="315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3</a:t>
            </a:r>
          </a:p>
        </p:txBody>
      </p:sp>
      <p:sp>
        <p:nvSpPr>
          <p:cNvPr id="62" name="Text Box 82"/>
          <p:cNvSpPr txBox="1">
            <a:spLocks noChangeArrowheads="1"/>
          </p:cNvSpPr>
          <p:nvPr/>
        </p:nvSpPr>
        <p:spPr bwMode="auto">
          <a:xfrm>
            <a:off x="5219700" y="3573463"/>
            <a:ext cx="215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1</a:t>
            </a:r>
            <a:r>
              <a:rPr lang="ru-RU" sz="2800">
                <a:latin typeface="Calibri" pitchFamily="34" charset="0"/>
              </a:rPr>
              <a:t> </a:t>
            </a:r>
          </a:p>
        </p:txBody>
      </p:sp>
      <p:sp>
        <p:nvSpPr>
          <p:cNvPr id="63" name="Text Box 81"/>
          <p:cNvSpPr txBox="1">
            <a:spLocks noChangeArrowheads="1"/>
          </p:cNvSpPr>
          <p:nvPr/>
        </p:nvSpPr>
        <p:spPr bwMode="auto">
          <a:xfrm>
            <a:off x="5219700" y="3141663"/>
            <a:ext cx="288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2</a:t>
            </a:r>
          </a:p>
        </p:txBody>
      </p:sp>
      <p:sp>
        <p:nvSpPr>
          <p:cNvPr id="64" name="Text Box 80"/>
          <p:cNvSpPr txBox="1">
            <a:spLocks noChangeArrowheads="1"/>
          </p:cNvSpPr>
          <p:nvPr/>
        </p:nvSpPr>
        <p:spPr bwMode="auto">
          <a:xfrm>
            <a:off x="5219700" y="2636838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3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6011863" y="2781300"/>
            <a:ext cx="0" cy="15113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508625" y="2781300"/>
            <a:ext cx="50323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6300788" y="3357563"/>
            <a:ext cx="0" cy="9350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flipH="1">
            <a:off x="5508625" y="3357563"/>
            <a:ext cx="79216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7019925" y="3789363"/>
            <a:ext cx="0" cy="5032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5508625" y="3789363"/>
            <a:ext cx="15113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Блок-схема: узел 114"/>
          <p:cNvSpPr/>
          <p:nvPr/>
        </p:nvSpPr>
        <p:spPr>
          <a:xfrm>
            <a:off x="6011863" y="2781300"/>
            <a:ext cx="73025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6" name="Блок-схема: узел 115"/>
          <p:cNvSpPr/>
          <p:nvPr/>
        </p:nvSpPr>
        <p:spPr>
          <a:xfrm>
            <a:off x="6300788" y="3357563"/>
            <a:ext cx="71437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7" name="Блок-схема: узел 116"/>
          <p:cNvSpPr/>
          <p:nvPr/>
        </p:nvSpPr>
        <p:spPr>
          <a:xfrm>
            <a:off x="6948488" y="3789363"/>
            <a:ext cx="71437" cy="7143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6" name="Полилиния 125"/>
          <p:cNvSpPr/>
          <p:nvPr/>
        </p:nvSpPr>
        <p:spPr>
          <a:xfrm>
            <a:off x="6021388" y="2765425"/>
            <a:ext cx="1003300" cy="1036638"/>
          </a:xfrm>
          <a:custGeom>
            <a:avLst/>
            <a:gdLst>
              <a:gd name="connsiteX0" fmla="*/ 0 w 1003609"/>
              <a:gd name="connsiteY0" fmla="*/ 0 h 1037064"/>
              <a:gd name="connsiteX1" fmla="*/ 278780 w 1003609"/>
              <a:gd name="connsiteY1" fmla="*/ 591015 h 1037064"/>
              <a:gd name="connsiteX2" fmla="*/ 1003609 w 1003609"/>
              <a:gd name="connsiteY2" fmla="*/ 1037064 h 1037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609" h="1037064">
                <a:moveTo>
                  <a:pt x="0" y="0"/>
                </a:moveTo>
                <a:cubicBezTo>
                  <a:pt x="55756" y="209085"/>
                  <a:pt x="111512" y="418171"/>
                  <a:pt x="278780" y="591015"/>
                </a:cubicBezTo>
                <a:cubicBezTo>
                  <a:pt x="446048" y="763859"/>
                  <a:pt x="724828" y="900461"/>
                  <a:pt x="1003609" y="1037064"/>
                </a:cubicBezTo>
              </a:path>
            </a:pathLst>
          </a:cu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961" name="Дата 34"/>
          <p:cNvSpPr>
            <a:spLocks noGrp="1"/>
          </p:cNvSpPr>
          <p:nvPr>
            <p:ph type="dt" sz="quarter" idx="10"/>
          </p:nvPr>
        </p:nvSpPr>
        <p:spPr bwMode="auto">
          <a:xfrm>
            <a:off x="6588125" y="188913"/>
            <a:ext cx="2386013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/>
            <a:fld id="{DE697C87-6693-4EEC-BCB3-E8C418E025E5}" type="datetime1">
              <a:rPr lang="ru-RU" sz="3200" b="1" smtClean="0">
                <a:solidFill>
                  <a:srgbClr val="002060"/>
                </a:solidFill>
              </a:rPr>
              <a:pPr algn="r"/>
              <a:t>01.07.2013</a:t>
            </a:fld>
            <a:endParaRPr lang="ru-RU" sz="3200" b="1" smtClean="0">
              <a:solidFill>
                <a:srgbClr val="002060"/>
              </a:solidFill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68313" y="1196975"/>
            <a:ext cx="82073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2). Зависимость силы тока от сопротивления при постоянном напряжении</a:t>
            </a:r>
            <a:endParaRPr lang="ru-RU" sz="2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8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8" grpId="0"/>
      <p:bldP spid="27721" grpId="0"/>
      <p:bldP spid="27722" grpId="0"/>
      <p:bldP spid="27723" grpId="0"/>
      <p:bldP spid="27728" grpId="0"/>
      <p:bldP spid="27729" grpId="0"/>
      <p:bldP spid="27730" grpId="0"/>
      <p:bldP spid="52" grpId="0" animBg="1"/>
      <p:bldP spid="54" grpId="0" animBg="1"/>
      <p:bldP spid="3891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115" grpId="0" animBg="1"/>
      <p:bldP spid="116" grpId="0" animBg="1"/>
      <p:bldP spid="117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Ом.MPE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5"/>
          <a:srcRect/>
          <a:stretch>
            <a:fillRect/>
          </a:stretch>
        </p:blipFill>
        <p:spPr>
          <a:xfrm>
            <a:off x="179388" y="1125538"/>
            <a:ext cx="8809037" cy="5543550"/>
          </a:xfrm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923928" y="3501008"/>
            <a:ext cx="4968552" cy="2808312"/>
          </a:xfrm>
          <a:prstGeom prst="wedgeEllipseCallout">
            <a:avLst>
              <a:gd name="adj1" fmla="val -51713"/>
              <a:gd name="adj2" fmla="val -51522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Сила тока в однородном проводнике прямо пропорциональна приложенному напряжению и обратно пропорциональна сопротивлению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проводника.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7" name="Picture 13" descr="Картинка 26 из 28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1412778"/>
            <a:ext cx="3096344" cy="4103663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5589588"/>
            <a:ext cx="3816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ru-RU" sz="2400">
                <a:solidFill>
                  <a:srgbClr val="002060"/>
                </a:solidFill>
                <a:latin typeface="Calibri" pitchFamily="34" charset="0"/>
              </a:rPr>
              <a:t>Георг Симон Ом</a:t>
            </a:r>
            <a:endParaRPr lang="en-US" sz="240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ru-RU" sz="2400">
                <a:solidFill>
                  <a:srgbClr val="002060"/>
                </a:solidFill>
                <a:latin typeface="Calibri" pitchFamily="34" charset="0"/>
              </a:rPr>
              <a:t> (1789–1854)</a:t>
            </a:r>
            <a:r>
              <a:rPr lang="ru-RU" sz="2400">
                <a:solidFill>
                  <a:srgbClr val="CC0000"/>
                </a:solidFill>
                <a:latin typeface="Calibri" pitchFamily="34" charset="0"/>
              </a:rPr>
              <a:t/>
            </a:r>
            <a:br>
              <a:rPr lang="ru-RU" sz="2400">
                <a:solidFill>
                  <a:srgbClr val="CC0000"/>
                </a:solidFill>
                <a:latin typeface="Calibri" pitchFamily="34" charset="0"/>
              </a:rPr>
            </a:br>
            <a:endParaRPr lang="ru-RU" sz="2400">
              <a:solidFill>
                <a:srgbClr val="CC0000"/>
              </a:solidFill>
              <a:latin typeface="Calibri" pitchFamily="34" charset="0"/>
            </a:endParaRPr>
          </a:p>
        </p:txBody>
      </p:sp>
      <p:graphicFrame>
        <p:nvGraphicFramePr>
          <p:cNvPr id="26640" name="Object 7"/>
          <p:cNvGraphicFramePr>
            <a:graphicFrameLocks noChangeAspect="1"/>
          </p:cNvGraphicFramePr>
          <p:nvPr/>
        </p:nvGraphicFramePr>
        <p:xfrm>
          <a:off x="6516688" y="1268413"/>
          <a:ext cx="1728787" cy="1625600"/>
        </p:xfrm>
        <a:graphic>
          <a:graphicData uri="http://schemas.openxmlformats.org/presentationml/2006/ole">
            <p:oleObj spid="_x0000_s2050" name="Формула" r:id="rId8" imgW="418918" imgH="393529" progId="Equation.3">
              <p:embed/>
            </p:oleObj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8313" y="188913"/>
            <a:ext cx="84597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 Ома для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участка цепи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716463" y="2276475"/>
            <a:ext cx="647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  <a:cs typeface="Times New Roman" pitchFamily="18" charset="0"/>
              </a:rPr>
              <a:t>I ~ </a:t>
            </a:r>
            <a:endParaRPr 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292725" y="1989138"/>
          <a:ext cx="422275" cy="1027112"/>
        </p:xfrm>
        <a:graphic>
          <a:graphicData uri="http://schemas.openxmlformats.org/presentationml/2006/ole">
            <p:oleObj spid="_x0000_s2051" name="Формула" r:id="rId9" imgW="215640" imgH="558720" progId="Equation.3">
              <p:embed/>
            </p:oleObj>
          </a:graphicData>
        </a:graphic>
      </p:graphicFrame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716463" y="1484313"/>
            <a:ext cx="935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FF0000"/>
                </a:solidFill>
              </a:rPr>
              <a:t>I ~ U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5580063" y="1268413"/>
            <a:ext cx="647700" cy="18732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62" name="Дата 12"/>
          <p:cNvSpPr>
            <a:spLocks noGrp="1"/>
          </p:cNvSpPr>
          <p:nvPr>
            <p:ph type="dt" sz="quarter" idx="10"/>
          </p:nvPr>
        </p:nvSpPr>
        <p:spPr bwMode="auto">
          <a:xfrm>
            <a:off x="6443663" y="188913"/>
            <a:ext cx="2530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/>
            <a:fld id="{47083A30-89A7-4261-BCA8-633412014676}" type="datetime1">
              <a:rPr lang="ru-RU" sz="3200" b="1">
                <a:solidFill>
                  <a:srgbClr val="002060"/>
                </a:solidFill>
              </a:rPr>
              <a:pPr algn="r"/>
              <a:t>01.07.2013</a:t>
            </a:fld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Управляющая кнопка: возврат 13">
            <a:hlinkClick r:id="rId10" action="ppaction://hlinksldjump" highlightClick="1"/>
          </p:cNvPr>
          <p:cNvSpPr/>
          <p:nvPr/>
        </p:nvSpPr>
        <p:spPr>
          <a:xfrm>
            <a:off x="8316913" y="6021388"/>
            <a:ext cx="719137" cy="692150"/>
          </a:xfrm>
          <a:prstGeom prst="actionButtonRetur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254146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9146"/>
                            </p:stCondLst>
                            <p:childTnLst>
                              <p:par>
                                <p:cTn id="81" presetID="3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82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9146"/>
                            </p:stCondLst>
                            <p:childTnLst>
                              <p:par>
                                <p:cTn id="84" presetID="18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8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87" dur="1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1146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9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</p:childTnLst>
        </p:cTn>
      </p:par>
    </p:tnLst>
    <p:bldLst>
      <p:bldP spid="26638" grpId="0"/>
      <p:bldP spid="26638" grpId="1"/>
      <p:bldP spid="9" grpId="0"/>
      <p:bldP spid="9" grpId="1"/>
      <p:bldP spid="11" grpId="0"/>
      <p:bldP spid="11" grpId="1"/>
      <p:bldP spid="12" grpId="0" animBg="1"/>
      <p:bldP spid="12" grpId="1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388</Words>
  <Application>Microsoft Office PowerPoint</Application>
  <PresentationFormat>Экран (4:3)</PresentationFormat>
  <Paragraphs>157</Paragraphs>
  <Slides>12</Slides>
  <Notes>12</Notes>
  <HiddenSlides>0</HiddenSlides>
  <MMClips>2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Tahoma</vt:lpstr>
      <vt:lpstr>Monotype Corsiva</vt:lpstr>
      <vt:lpstr>Тема Office</vt:lpstr>
      <vt:lpstr>Тема Office</vt:lpstr>
      <vt:lpstr>Формула</vt:lpstr>
      <vt:lpstr>Вариант</vt:lpstr>
      <vt:lpstr>Эталоны ответов физического диктанта</vt:lpstr>
      <vt:lpstr>Критерии оценок за физический диктант</vt:lpstr>
      <vt:lpstr>Задача</vt:lpstr>
      <vt:lpstr>Цель урока: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Владимир</cp:lastModifiedBy>
  <cp:revision>123</cp:revision>
  <dcterms:created xsi:type="dcterms:W3CDTF">2011-06-25T18:37:24Z</dcterms:created>
  <dcterms:modified xsi:type="dcterms:W3CDTF">2013-07-01T05:11:32Z</dcterms:modified>
</cp:coreProperties>
</file>